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1" r:id="rId6"/>
  </p:sldMasterIdLst>
  <p:notesMasterIdLst>
    <p:notesMasterId r:id="rId32"/>
  </p:notesMasterIdLst>
  <p:sldIdLst>
    <p:sldId id="263" r:id="rId7"/>
    <p:sldId id="376" r:id="rId8"/>
    <p:sldId id="413" r:id="rId9"/>
    <p:sldId id="412" r:id="rId10"/>
    <p:sldId id="380" r:id="rId11"/>
    <p:sldId id="382" r:id="rId12"/>
    <p:sldId id="383" r:id="rId13"/>
    <p:sldId id="393" r:id="rId14"/>
    <p:sldId id="387" r:id="rId15"/>
    <p:sldId id="385" r:id="rId16"/>
    <p:sldId id="394" r:id="rId17"/>
    <p:sldId id="410" r:id="rId18"/>
    <p:sldId id="397" r:id="rId19"/>
    <p:sldId id="398" r:id="rId20"/>
    <p:sldId id="399" r:id="rId21"/>
    <p:sldId id="400" r:id="rId22"/>
    <p:sldId id="401" r:id="rId23"/>
    <p:sldId id="402" r:id="rId24"/>
    <p:sldId id="408" r:id="rId25"/>
    <p:sldId id="407" r:id="rId26"/>
    <p:sldId id="404" r:id="rId27"/>
    <p:sldId id="389" r:id="rId28"/>
    <p:sldId id="390" r:id="rId29"/>
    <p:sldId id="391" r:id="rId30"/>
    <p:sldId id="267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 autoAdjust="0"/>
    <p:restoredTop sz="94604" autoAdjust="0"/>
  </p:normalViewPr>
  <p:slideViewPr>
    <p:cSldViewPr showGuides="1">
      <p:cViewPr varScale="1">
        <p:scale>
          <a:sx n="62" d="100"/>
          <a:sy n="62" d="100"/>
        </p:scale>
        <p:origin x="9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C1476-D476-414B-8C86-EFDAABE15CA1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1791A1-ACA3-8343-9AE1-5C502AA09546}">
      <dgm:prSet phldrT="[Tes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it-IT" sz="1400" b="1" dirty="0">
              <a:solidFill>
                <a:schemeClr val="tx1"/>
              </a:solidFill>
            </a:rPr>
            <a:t>BENEFITS</a:t>
          </a:r>
        </a:p>
      </dgm:t>
    </dgm:pt>
    <dgm:pt modelId="{74ADFD20-0563-7C44-B45C-48F8D0B6E6D6}" type="parTrans" cxnId="{34FDC87D-1AD5-154C-93E5-38083ECBB8B1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59A0AE0D-D3F9-2648-95E7-C365E1AF3082}" type="sibTrans" cxnId="{34FDC87D-1AD5-154C-93E5-38083ECBB8B1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33824B4E-6A2B-BF4D-9C4A-34FE06CB226E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PRODUCT CHARACTERISTICS</a:t>
          </a:r>
        </a:p>
      </dgm:t>
    </dgm:pt>
    <dgm:pt modelId="{C830C4C8-A310-E249-BF6A-D8AF370BCD4A}" type="parTrans" cxnId="{6D213A31-D953-4748-9F48-FCCE35C83890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FBA23B1F-CE20-504B-9E3F-87A1718C7877}" type="sibTrans" cxnId="{6D213A31-D953-4748-9F48-FCCE35C83890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7F7E7A8D-2DF4-7B4B-B25E-A4954EC9E168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ECONOMIC AND FINANCIAL</a:t>
          </a:r>
        </a:p>
      </dgm:t>
    </dgm:pt>
    <dgm:pt modelId="{05B54A34-429C-5647-AA42-9C390F02478F}" type="parTrans" cxnId="{4E175867-E313-4340-87C2-0D80F3AC941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0C8B2466-13FB-5948-87C3-EC51593CA2D2}" type="sibTrans" cxnId="{4E175867-E313-4340-87C2-0D80F3AC9416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CD1A4B65-1D4F-2C4F-9E1E-89A467BC1D7A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HEALTH AND NUTRITION</a:t>
          </a:r>
        </a:p>
      </dgm:t>
    </dgm:pt>
    <dgm:pt modelId="{AE9DCBCB-E404-C641-9E95-471A49C97519}" type="parTrans" cxnId="{0622B4F7-7AD1-B940-B242-106FDBAB777C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304F1BA2-2004-4C4F-BE21-01E9131BE9F5}" type="sibTrans" cxnId="{0622B4F7-7AD1-B940-B242-106FDBAB777C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158F507D-0A8E-4A46-98BD-876B07B5F3D8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COMMUNITY</a:t>
          </a:r>
        </a:p>
      </dgm:t>
    </dgm:pt>
    <dgm:pt modelId="{9858093B-D507-A145-9E33-AF7475D84589}" type="parTrans" cxnId="{C1E79BCB-717A-1C42-BFCC-52DB7E336DEA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B39B6510-A85D-DD44-B7CA-07AC8C1D878D}" type="sibTrans" cxnId="{C1E79BCB-717A-1C42-BFCC-52DB7E336DEA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50127A90-9656-164C-94D5-FE472B318DD8}">
      <dgm:prSet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ENVIRONMENTAL</a:t>
          </a:r>
        </a:p>
      </dgm:t>
    </dgm:pt>
    <dgm:pt modelId="{4CFB3B66-9E0A-1C40-A33B-AF79E1DA026D}" type="parTrans" cxnId="{20AA7962-3547-6C4F-8665-BFDB492D576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3E9FE73B-E5F3-AD44-BC1C-5622165AB4E4}" type="sibTrans" cxnId="{20AA7962-3547-6C4F-8665-BFDB492D5763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6A32BFF9-CD81-9A45-9ADE-BA9049373009}">
      <dgm:prSet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endParaRPr lang="it-IT"/>
        </a:p>
      </dgm:t>
    </dgm:pt>
    <dgm:pt modelId="{4E4D4C60-2AD2-D648-91A6-0BE0DDA1C9B0}" type="parTrans" cxnId="{D963567E-21B0-A242-899C-B21A9156546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F8BB5823-6B79-B044-BC35-0E44C4336039}" type="sibTrans" cxnId="{D963567E-21B0-A242-899C-B21A91565463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348E703B-C0B5-2A40-BDF6-D165C1245108}">
      <dgm:prSet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endParaRPr lang="it-IT"/>
        </a:p>
      </dgm:t>
    </dgm:pt>
    <dgm:pt modelId="{E96F7D74-4752-8341-842C-E402A6424065}" type="parTrans" cxnId="{3D114E89-4DF6-FF4B-8640-2512723AA30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DDF50D1A-C172-404F-98F2-1972EACCCF75}" type="sibTrans" cxnId="{3D114E89-4DF6-FF4B-8640-2512723AA303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98CDF9BE-2138-7B4A-BC11-085ECB844CE2}">
      <dgm:prSet custT="1"/>
      <dgm:spPr/>
      <dgm:t>
        <a:bodyPr/>
        <a:lstStyle/>
        <a:p>
          <a:endParaRPr lang="en-US"/>
        </a:p>
      </dgm:t>
    </dgm:pt>
    <dgm:pt modelId="{0F4393A5-0FA6-6245-B8C4-6178E892B5D3}" type="parTrans" cxnId="{B545DC71-0EC2-2C44-A865-FD1EF01F3E40}">
      <dgm:prSet custT="1"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B9A4F2A1-9DCF-6744-933D-BCF70132F34D}" type="sibTrans" cxnId="{B545DC71-0EC2-2C44-A865-FD1EF01F3E40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EB882540-592D-472B-9DE7-290802A05FBB}">
      <dgm:prSet custScaleX="211812" custScaleY="53299" custRadScaleRad="114607" custRadScaleInc="-645737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endParaRPr lang="it-IT"/>
        </a:p>
      </dgm:t>
    </dgm:pt>
    <dgm:pt modelId="{6A4640D9-29DF-4772-8BC1-00DE61B4B483}" type="parTrans" cxnId="{D409F7FF-C2E4-4B1B-AF16-C9C2BB796468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0E491DE3-5251-4148-AEAA-CF8B7B14F8DB}" type="sibTrans" cxnId="{D409F7FF-C2E4-4B1B-AF16-C9C2BB796468}">
      <dgm:prSet/>
      <dgm:spPr/>
      <dgm:t>
        <a:bodyPr/>
        <a:lstStyle/>
        <a:p>
          <a:endParaRPr lang="it-IT"/>
        </a:p>
      </dgm:t>
    </dgm:pt>
    <dgm:pt modelId="{2A98D8FC-AC0F-4852-A1AF-B94736A38DCA}">
      <dgm:prSet custScaleX="211812" custScaleY="53299" custRadScaleRad="114607" custRadScaleInc="-645737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endParaRPr lang="it-IT"/>
        </a:p>
      </dgm:t>
    </dgm:pt>
    <dgm:pt modelId="{97B1EDD6-E315-492F-9241-2D8E1F4C8472}" type="parTrans" cxnId="{31AC23CE-46FF-45F6-AB35-1190A5E4D4A5}">
      <dgm:prSet/>
      <dgm:spPr>
        <a:ln>
          <a:solidFill>
            <a:schemeClr val="tx1"/>
          </a:solidFill>
        </a:ln>
      </dgm:spPr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908770C3-3BC1-4E83-8A61-08DD813764A7}" type="sibTrans" cxnId="{31AC23CE-46FF-45F6-AB35-1190A5E4D4A5}">
      <dgm:prSet/>
      <dgm:spPr/>
      <dgm:t>
        <a:bodyPr/>
        <a:lstStyle/>
        <a:p>
          <a:endParaRPr lang="it-IT"/>
        </a:p>
      </dgm:t>
    </dgm:pt>
    <dgm:pt modelId="{EC0CB938-D38F-4094-9B96-345889899D50}">
      <dgm:prSet custScaleX="211812" custScaleY="53299" custRadScaleRad="114607" custRadScaleInc="-645737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endParaRPr lang="it-IT" b="0" dirty="0">
            <a:solidFill>
              <a:schemeClr val="tx1"/>
            </a:solidFill>
          </a:endParaRPr>
        </a:p>
      </dgm:t>
    </dgm:pt>
    <dgm:pt modelId="{0BEEAE20-F6AB-4146-8CFE-B10D42899F6A}" type="parTrans" cxnId="{3B731076-E2D6-4EAD-9114-181F99604014}">
      <dgm:prSet/>
      <dgm:spPr/>
      <dgm:t>
        <a:bodyPr/>
        <a:lstStyle/>
        <a:p>
          <a:endParaRPr lang="it-IT"/>
        </a:p>
      </dgm:t>
    </dgm:pt>
    <dgm:pt modelId="{FF2B03BC-80B0-4509-8508-FE3F124EB263}" type="sibTrans" cxnId="{3B731076-E2D6-4EAD-9114-181F99604014}">
      <dgm:prSet/>
      <dgm:spPr/>
      <dgm:t>
        <a:bodyPr/>
        <a:lstStyle/>
        <a:p>
          <a:endParaRPr lang="it-IT"/>
        </a:p>
      </dgm:t>
    </dgm:pt>
    <dgm:pt modelId="{33E16D4B-197B-421F-9C14-7ED40355353E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EMOTIONAL</a:t>
          </a:r>
        </a:p>
      </dgm:t>
    </dgm:pt>
    <dgm:pt modelId="{E9990251-9FF5-489A-9167-FC43CF1A0916}" type="sibTrans" cxnId="{A2EA5F5C-1239-4000-896E-917B6874365C}">
      <dgm:prSet/>
      <dgm:spPr/>
      <dgm:t>
        <a:bodyPr/>
        <a:lstStyle/>
        <a:p>
          <a:endParaRPr lang="it-IT"/>
        </a:p>
      </dgm:t>
    </dgm:pt>
    <dgm:pt modelId="{60C95CFB-DD38-4692-8A9D-F172A8ECEAED}" type="parTrans" cxnId="{A2EA5F5C-1239-4000-896E-917B6874365C}">
      <dgm:prSet/>
      <dgm:spPr/>
      <dgm:t>
        <a:bodyPr/>
        <a:lstStyle/>
        <a:p>
          <a:endParaRPr lang="it-IT"/>
        </a:p>
      </dgm:t>
    </dgm:pt>
    <dgm:pt modelId="{97B2B745-9B7A-4B8E-8DB5-A3F3C93A5593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FARM LIFE</a:t>
          </a:r>
        </a:p>
      </dgm:t>
    </dgm:pt>
    <dgm:pt modelId="{EBF4E9CB-0799-4F43-BF79-41D4ABDF996B}" type="parTrans" cxnId="{4E1B2D1C-9434-4942-B53D-47B7CBA51D26}">
      <dgm:prSet/>
      <dgm:spPr/>
      <dgm:t>
        <a:bodyPr/>
        <a:lstStyle/>
        <a:p>
          <a:endParaRPr lang="it-IT"/>
        </a:p>
      </dgm:t>
    </dgm:pt>
    <dgm:pt modelId="{81250F4C-EF5E-4988-9561-9F4890582C1C}" type="sibTrans" cxnId="{4E1B2D1C-9434-4942-B53D-47B7CBA51D26}">
      <dgm:prSet/>
      <dgm:spPr/>
      <dgm:t>
        <a:bodyPr/>
        <a:lstStyle/>
        <a:p>
          <a:endParaRPr lang="it-IT"/>
        </a:p>
      </dgm:t>
    </dgm:pt>
    <dgm:pt modelId="{679A1951-87ED-F54F-8AEF-7B92F64D9C2F}" type="pres">
      <dgm:prSet presAssocID="{527C1476-D476-414B-8C86-EFDAABE15C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2FADE13-65BF-6D4A-B160-01040CE7C8DC}" type="pres">
      <dgm:prSet presAssocID="{201791A1-ACA3-8343-9AE1-5C502AA09546}" presName="singleCycle" presStyleCnt="0"/>
      <dgm:spPr/>
    </dgm:pt>
    <dgm:pt modelId="{D781C236-3979-A342-900A-FABC379AAA99}" type="pres">
      <dgm:prSet presAssocID="{201791A1-ACA3-8343-9AE1-5C502AA09546}" presName="singleCenter" presStyleLbl="node1" presStyleIdx="0" presStyleCnt="8" custScaleX="144846" custScaleY="89276" custLinFactNeighborX="18219" custLinFactNeighborY="-3565">
        <dgm:presLayoutVars>
          <dgm:chMax val="7"/>
          <dgm:chPref val="7"/>
        </dgm:presLayoutVars>
      </dgm:prSet>
      <dgm:spPr/>
    </dgm:pt>
    <dgm:pt modelId="{C142A64A-C0F3-D949-820F-8DD57CCE3641}" type="pres">
      <dgm:prSet presAssocID="{C830C4C8-A310-E249-BF6A-D8AF370BCD4A}" presName="Name56" presStyleLbl="parChTrans1D2" presStyleIdx="0" presStyleCnt="7"/>
      <dgm:spPr/>
    </dgm:pt>
    <dgm:pt modelId="{09328C54-1565-6841-9318-396357AC26D7}" type="pres">
      <dgm:prSet presAssocID="{33824B4E-6A2B-BF4D-9C4A-34FE06CB226E}" presName="text0" presStyleLbl="node1" presStyleIdx="1" presStyleCnt="8" custScaleX="245817" custScaleY="94488" custRadScaleRad="174717" custRadScaleInc="266896">
        <dgm:presLayoutVars>
          <dgm:bulletEnabled val="1"/>
        </dgm:presLayoutVars>
      </dgm:prSet>
      <dgm:spPr/>
    </dgm:pt>
    <dgm:pt modelId="{EE2CC4BD-9FA8-5343-8EDD-F2CDF6BC00C4}" type="pres">
      <dgm:prSet presAssocID="{05B54A34-429C-5647-AA42-9C390F02478F}" presName="Name56" presStyleLbl="parChTrans1D2" presStyleIdx="1" presStyleCnt="7"/>
      <dgm:spPr/>
    </dgm:pt>
    <dgm:pt modelId="{F5A200E4-3B58-E24F-B717-F0DC3483698F}" type="pres">
      <dgm:prSet presAssocID="{7F7E7A8D-2DF4-7B4B-B25E-A4954EC9E168}" presName="text0" presStyleLbl="node1" presStyleIdx="2" presStyleCnt="8" custScaleX="270548" custScaleY="72526" custRadScaleRad="88938" custRadScaleInc="-624179">
        <dgm:presLayoutVars>
          <dgm:bulletEnabled val="1"/>
        </dgm:presLayoutVars>
      </dgm:prSet>
      <dgm:spPr/>
    </dgm:pt>
    <dgm:pt modelId="{DC3FB67F-5434-3A4C-B4C4-873EBA163D33}" type="pres">
      <dgm:prSet presAssocID="{AE9DCBCB-E404-C641-9E95-471A49C97519}" presName="Name56" presStyleLbl="parChTrans1D2" presStyleIdx="2" presStyleCnt="7"/>
      <dgm:spPr/>
    </dgm:pt>
    <dgm:pt modelId="{706ABD14-98D4-A742-9938-BC1EC0FD1119}" type="pres">
      <dgm:prSet presAssocID="{CD1A4B65-1D4F-2C4F-9E1E-89A467BC1D7A}" presName="text0" presStyleLbl="node1" presStyleIdx="3" presStyleCnt="8" custScaleX="357916" custScaleY="73882" custRadScaleRad="96087" custRadScaleInc="-594889">
        <dgm:presLayoutVars>
          <dgm:bulletEnabled val="1"/>
        </dgm:presLayoutVars>
      </dgm:prSet>
      <dgm:spPr/>
    </dgm:pt>
    <dgm:pt modelId="{E516908F-EAD3-5742-9428-91E3F86AE5E0}" type="pres">
      <dgm:prSet presAssocID="{9858093B-D507-A145-9E33-AF7475D84589}" presName="Name56" presStyleLbl="parChTrans1D2" presStyleIdx="3" presStyleCnt="7"/>
      <dgm:spPr/>
    </dgm:pt>
    <dgm:pt modelId="{404FD6CE-3A88-864D-B020-ECF47952B569}" type="pres">
      <dgm:prSet presAssocID="{158F507D-0A8E-4A46-98BD-876B07B5F3D8}" presName="text0" presStyleLbl="node1" presStyleIdx="4" presStyleCnt="8" custScaleX="259071" custScaleY="71169" custRadScaleRad="112654" custRadScaleInc="-658260">
        <dgm:presLayoutVars>
          <dgm:bulletEnabled val="1"/>
        </dgm:presLayoutVars>
      </dgm:prSet>
      <dgm:spPr/>
    </dgm:pt>
    <dgm:pt modelId="{20225E5E-668F-476B-B0A8-2863836A2FB0}" type="pres">
      <dgm:prSet presAssocID="{EBF4E9CB-0799-4F43-BF79-41D4ABDF996B}" presName="Name56" presStyleLbl="parChTrans1D2" presStyleIdx="4" presStyleCnt="7"/>
      <dgm:spPr/>
    </dgm:pt>
    <dgm:pt modelId="{D0EABD31-AAA9-4521-9EEF-45C96D8CB31A}" type="pres">
      <dgm:prSet presAssocID="{97B2B745-9B7A-4B8E-8DB5-A3F3C93A5593}" presName="text0" presStyleLbl="node1" presStyleIdx="5" presStyleCnt="8" custScaleX="223772" custScaleY="73879" custRadScaleRad="145620" custRadScaleInc="-639812">
        <dgm:presLayoutVars>
          <dgm:bulletEnabled val="1"/>
        </dgm:presLayoutVars>
      </dgm:prSet>
      <dgm:spPr/>
    </dgm:pt>
    <dgm:pt modelId="{02EB098A-4019-49E5-AEF5-18D504BE324F}" type="pres">
      <dgm:prSet presAssocID="{60C95CFB-DD38-4692-8A9D-F172A8ECEAED}" presName="Name56" presStyleLbl="parChTrans1D2" presStyleIdx="5" presStyleCnt="7"/>
      <dgm:spPr/>
    </dgm:pt>
    <dgm:pt modelId="{D272E83A-F538-4E0F-BFD4-8E734AD61DC0}" type="pres">
      <dgm:prSet presAssocID="{33E16D4B-197B-421F-9C14-7ED40355353E}" presName="text0" presStyleLbl="node1" presStyleIdx="6" presStyleCnt="8" custScaleX="219714" custScaleY="65163" custRadScaleRad="171860" custRadScaleInc="-598480">
        <dgm:presLayoutVars>
          <dgm:bulletEnabled val="1"/>
        </dgm:presLayoutVars>
      </dgm:prSet>
      <dgm:spPr/>
    </dgm:pt>
    <dgm:pt modelId="{51D3DE00-9D2B-A44E-9032-15208E319B15}" type="pres">
      <dgm:prSet presAssocID="{4CFB3B66-9E0A-1C40-A33B-AF79E1DA026D}" presName="Name56" presStyleLbl="parChTrans1D2" presStyleIdx="6" presStyleCnt="7"/>
      <dgm:spPr/>
    </dgm:pt>
    <dgm:pt modelId="{C7853872-AD36-E742-80E0-DF2A882F6806}" type="pres">
      <dgm:prSet presAssocID="{50127A90-9656-164C-94D5-FE472B318DD8}" presName="text0" presStyleLbl="node1" presStyleIdx="7" presStyleCnt="8" custScaleX="300700" custScaleY="68124" custRadScaleRad="92415" custRadScaleInc="-378394">
        <dgm:presLayoutVars>
          <dgm:bulletEnabled val="1"/>
        </dgm:presLayoutVars>
      </dgm:prSet>
      <dgm:spPr/>
    </dgm:pt>
  </dgm:ptLst>
  <dgm:cxnLst>
    <dgm:cxn modelId="{1B24D105-34A7-4DCE-B525-81A50BE9C34D}" type="presOf" srcId="{60C95CFB-DD38-4692-8A9D-F172A8ECEAED}" destId="{02EB098A-4019-49E5-AEF5-18D504BE324F}" srcOrd="0" destOrd="0" presId="urn:microsoft.com/office/officeart/2008/layout/RadialCluster"/>
    <dgm:cxn modelId="{10519D0A-F971-40A6-8448-69D0DA91396F}" type="presOf" srcId="{EBF4E9CB-0799-4F43-BF79-41D4ABDF996B}" destId="{20225E5E-668F-476B-B0A8-2863836A2FB0}" srcOrd="0" destOrd="0" presId="urn:microsoft.com/office/officeart/2008/layout/RadialCluster"/>
    <dgm:cxn modelId="{4E1B2D1C-9434-4942-B53D-47B7CBA51D26}" srcId="{201791A1-ACA3-8343-9AE1-5C502AA09546}" destId="{97B2B745-9B7A-4B8E-8DB5-A3F3C93A5593}" srcOrd="4" destOrd="0" parTransId="{EBF4E9CB-0799-4F43-BF79-41D4ABDF996B}" sibTransId="{81250F4C-EF5E-4988-9561-9F4890582C1C}"/>
    <dgm:cxn modelId="{6D213A31-D953-4748-9F48-FCCE35C83890}" srcId="{201791A1-ACA3-8343-9AE1-5C502AA09546}" destId="{33824B4E-6A2B-BF4D-9C4A-34FE06CB226E}" srcOrd="0" destOrd="0" parTransId="{C830C4C8-A310-E249-BF6A-D8AF370BCD4A}" sibTransId="{FBA23B1F-CE20-504B-9E3F-87A1718C7877}"/>
    <dgm:cxn modelId="{D2E97B35-3F01-4C0E-90CB-EA7DB52526BB}" type="presOf" srcId="{AE9DCBCB-E404-C641-9E95-471A49C97519}" destId="{DC3FB67F-5434-3A4C-B4C4-873EBA163D33}" srcOrd="0" destOrd="0" presId="urn:microsoft.com/office/officeart/2008/layout/RadialCluster"/>
    <dgm:cxn modelId="{56E4903E-F451-4130-AAFA-409FBC1ABB30}" type="presOf" srcId="{05B54A34-429C-5647-AA42-9C390F02478F}" destId="{EE2CC4BD-9FA8-5343-8EDD-F2CDF6BC00C4}" srcOrd="0" destOrd="0" presId="urn:microsoft.com/office/officeart/2008/layout/RadialCluster"/>
    <dgm:cxn modelId="{A2EA5F5C-1239-4000-896E-917B6874365C}" srcId="{201791A1-ACA3-8343-9AE1-5C502AA09546}" destId="{33E16D4B-197B-421F-9C14-7ED40355353E}" srcOrd="5" destOrd="0" parTransId="{60C95CFB-DD38-4692-8A9D-F172A8ECEAED}" sibTransId="{E9990251-9FF5-489A-9167-FC43CF1A0916}"/>
    <dgm:cxn modelId="{68C33F41-F1FC-49B9-8910-21A516453B19}" type="presOf" srcId="{527C1476-D476-414B-8C86-EFDAABE15CA1}" destId="{679A1951-87ED-F54F-8AEF-7B92F64D9C2F}" srcOrd="0" destOrd="0" presId="urn:microsoft.com/office/officeart/2008/layout/RadialCluster"/>
    <dgm:cxn modelId="{20AA7962-3547-6C4F-8665-BFDB492D5763}" srcId="{201791A1-ACA3-8343-9AE1-5C502AA09546}" destId="{50127A90-9656-164C-94D5-FE472B318DD8}" srcOrd="6" destOrd="0" parTransId="{4CFB3B66-9E0A-1C40-A33B-AF79E1DA026D}" sibTransId="{3E9FE73B-E5F3-AD44-BC1C-5622165AB4E4}"/>
    <dgm:cxn modelId="{4E175867-E313-4340-87C2-0D80F3AC9416}" srcId="{201791A1-ACA3-8343-9AE1-5C502AA09546}" destId="{7F7E7A8D-2DF4-7B4B-B25E-A4954EC9E168}" srcOrd="1" destOrd="0" parTransId="{05B54A34-429C-5647-AA42-9C390F02478F}" sibTransId="{0C8B2466-13FB-5948-87C3-EC51593CA2D2}"/>
    <dgm:cxn modelId="{0388B66D-6994-402F-89AC-C8633FE2EAEA}" type="presOf" srcId="{9858093B-D507-A145-9E33-AF7475D84589}" destId="{E516908F-EAD3-5742-9428-91E3F86AE5E0}" srcOrd="0" destOrd="0" presId="urn:microsoft.com/office/officeart/2008/layout/RadialCluster"/>
    <dgm:cxn modelId="{6109D24E-43DE-4976-ADB2-692358CF72B2}" type="presOf" srcId="{C830C4C8-A310-E249-BF6A-D8AF370BCD4A}" destId="{C142A64A-C0F3-D949-820F-8DD57CCE3641}" srcOrd="0" destOrd="0" presId="urn:microsoft.com/office/officeart/2008/layout/RadialCluster"/>
    <dgm:cxn modelId="{B545DC71-0EC2-2C44-A865-FD1EF01F3E40}" srcId="{201791A1-ACA3-8343-9AE1-5C502AA09546}" destId="{98CDF9BE-2138-7B4A-BC11-085ECB844CE2}" srcOrd="12" destOrd="0" parTransId="{0F4393A5-0FA6-6245-B8C4-6178E892B5D3}" sibTransId="{B9A4F2A1-9DCF-6744-933D-BCF70132F34D}"/>
    <dgm:cxn modelId="{3B731076-E2D6-4EAD-9114-181F99604014}" srcId="{201791A1-ACA3-8343-9AE1-5C502AA09546}" destId="{EC0CB938-D38F-4094-9B96-345889899D50}" srcOrd="10" destOrd="0" parTransId="{0BEEAE20-F6AB-4146-8CFE-B10D42899F6A}" sibTransId="{FF2B03BC-80B0-4509-8508-FE3F124EB263}"/>
    <dgm:cxn modelId="{77B6DF56-F72D-4A8B-B1B0-3D8EF45852BD}" type="presOf" srcId="{97B2B745-9B7A-4B8E-8DB5-A3F3C93A5593}" destId="{D0EABD31-AAA9-4521-9EEF-45C96D8CB31A}" srcOrd="0" destOrd="0" presId="urn:microsoft.com/office/officeart/2008/layout/RadialCluster"/>
    <dgm:cxn modelId="{0C779577-3551-45FA-B10B-B4DD23A5ADF9}" type="presOf" srcId="{158F507D-0A8E-4A46-98BD-876B07B5F3D8}" destId="{404FD6CE-3A88-864D-B020-ECF47952B569}" srcOrd="0" destOrd="0" presId="urn:microsoft.com/office/officeart/2008/layout/RadialCluster"/>
    <dgm:cxn modelId="{34FDC87D-1AD5-154C-93E5-38083ECBB8B1}" srcId="{527C1476-D476-414B-8C86-EFDAABE15CA1}" destId="{201791A1-ACA3-8343-9AE1-5C502AA09546}" srcOrd="0" destOrd="0" parTransId="{74ADFD20-0563-7C44-B45C-48F8D0B6E6D6}" sibTransId="{59A0AE0D-D3F9-2648-95E7-C365E1AF3082}"/>
    <dgm:cxn modelId="{D963567E-21B0-A242-899C-B21A91565463}" srcId="{201791A1-ACA3-8343-9AE1-5C502AA09546}" destId="{6A32BFF9-CD81-9A45-9ADE-BA9049373009}" srcOrd="8" destOrd="0" parTransId="{4E4D4C60-2AD2-D648-91A6-0BE0DDA1C9B0}" sibTransId="{F8BB5823-6B79-B044-BC35-0E44C4336039}"/>
    <dgm:cxn modelId="{3D114E89-4DF6-FF4B-8640-2512723AA303}" srcId="{201791A1-ACA3-8343-9AE1-5C502AA09546}" destId="{348E703B-C0B5-2A40-BDF6-D165C1245108}" srcOrd="7" destOrd="0" parTransId="{E96F7D74-4752-8341-842C-E402A6424065}" sibTransId="{DDF50D1A-C172-404F-98F2-1972EACCCF75}"/>
    <dgm:cxn modelId="{A636CCA1-8379-4335-85A0-1379BC37B1E2}" type="presOf" srcId="{50127A90-9656-164C-94D5-FE472B318DD8}" destId="{C7853872-AD36-E742-80E0-DF2A882F6806}" srcOrd="0" destOrd="0" presId="urn:microsoft.com/office/officeart/2008/layout/RadialCluster"/>
    <dgm:cxn modelId="{7C5A29A5-C530-4935-8084-857259772FF1}" type="presOf" srcId="{CD1A4B65-1D4F-2C4F-9E1E-89A467BC1D7A}" destId="{706ABD14-98D4-A742-9938-BC1EC0FD1119}" srcOrd="0" destOrd="0" presId="urn:microsoft.com/office/officeart/2008/layout/RadialCluster"/>
    <dgm:cxn modelId="{B1A6A7B4-A5E1-48E9-A162-14DDCE435F61}" type="presOf" srcId="{33E16D4B-197B-421F-9C14-7ED40355353E}" destId="{D272E83A-F538-4E0F-BFD4-8E734AD61DC0}" srcOrd="0" destOrd="0" presId="urn:microsoft.com/office/officeart/2008/layout/RadialCluster"/>
    <dgm:cxn modelId="{C1E79BCB-717A-1C42-BFCC-52DB7E336DEA}" srcId="{201791A1-ACA3-8343-9AE1-5C502AA09546}" destId="{158F507D-0A8E-4A46-98BD-876B07B5F3D8}" srcOrd="3" destOrd="0" parTransId="{9858093B-D507-A145-9E33-AF7475D84589}" sibTransId="{B39B6510-A85D-DD44-B7CA-07AC8C1D878D}"/>
    <dgm:cxn modelId="{31AC23CE-46FF-45F6-AB35-1190A5E4D4A5}" srcId="{201791A1-ACA3-8343-9AE1-5C502AA09546}" destId="{2A98D8FC-AC0F-4852-A1AF-B94736A38DCA}" srcOrd="9" destOrd="0" parTransId="{97B1EDD6-E315-492F-9241-2D8E1F4C8472}" sibTransId="{908770C3-3BC1-4E83-8A61-08DD813764A7}"/>
    <dgm:cxn modelId="{293304D8-61FE-42DB-955D-ED19B47209E3}" type="presOf" srcId="{7F7E7A8D-2DF4-7B4B-B25E-A4954EC9E168}" destId="{F5A200E4-3B58-E24F-B717-F0DC3483698F}" srcOrd="0" destOrd="0" presId="urn:microsoft.com/office/officeart/2008/layout/RadialCluster"/>
    <dgm:cxn modelId="{364B4EDC-6629-4A6F-A467-75782CCAD0B4}" type="presOf" srcId="{33824B4E-6A2B-BF4D-9C4A-34FE06CB226E}" destId="{09328C54-1565-6841-9318-396357AC26D7}" srcOrd="0" destOrd="0" presId="urn:microsoft.com/office/officeart/2008/layout/RadialCluster"/>
    <dgm:cxn modelId="{90AD0FEF-9351-4ECB-9624-04DB80478FD0}" type="presOf" srcId="{201791A1-ACA3-8343-9AE1-5C502AA09546}" destId="{D781C236-3979-A342-900A-FABC379AAA99}" srcOrd="0" destOrd="0" presId="urn:microsoft.com/office/officeart/2008/layout/RadialCluster"/>
    <dgm:cxn modelId="{0BB423F7-9DD6-413A-B8E5-FCBEDE055F8C}" type="presOf" srcId="{4CFB3B66-9E0A-1C40-A33B-AF79E1DA026D}" destId="{51D3DE00-9D2B-A44E-9032-15208E319B15}" srcOrd="0" destOrd="0" presId="urn:microsoft.com/office/officeart/2008/layout/RadialCluster"/>
    <dgm:cxn modelId="{0622B4F7-7AD1-B940-B242-106FDBAB777C}" srcId="{201791A1-ACA3-8343-9AE1-5C502AA09546}" destId="{CD1A4B65-1D4F-2C4F-9E1E-89A467BC1D7A}" srcOrd="2" destOrd="0" parTransId="{AE9DCBCB-E404-C641-9E95-471A49C97519}" sibTransId="{304F1BA2-2004-4C4F-BE21-01E9131BE9F5}"/>
    <dgm:cxn modelId="{D409F7FF-C2E4-4B1B-AF16-C9C2BB796468}" srcId="{201791A1-ACA3-8343-9AE1-5C502AA09546}" destId="{EB882540-592D-472B-9DE7-290802A05FBB}" srcOrd="11" destOrd="0" parTransId="{6A4640D9-29DF-4772-8BC1-00DE61B4B483}" sibTransId="{0E491DE3-5251-4148-AEAA-CF8B7B14F8DB}"/>
    <dgm:cxn modelId="{4160F0B9-D6CD-4E2B-86D2-C5BCF972FCCD}" type="presParOf" srcId="{679A1951-87ED-F54F-8AEF-7B92F64D9C2F}" destId="{A2FADE13-65BF-6D4A-B160-01040CE7C8DC}" srcOrd="0" destOrd="0" presId="urn:microsoft.com/office/officeart/2008/layout/RadialCluster"/>
    <dgm:cxn modelId="{2635B452-9EB6-478C-A8A2-AD69FF542AEF}" type="presParOf" srcId="{A2FADE13-65BF-6D4A-B160-01040CE7C8DC}" destId="{D781C236-3979-A342-900A-FABC379AAA99}" srcOrd="0" destOrd="0" presId="urn:microsoft.com/office/officeart/2008/layout/RadialCluster"/>
    <dgm:cxn modelId="{6E4BA1DA-A4D6-4436-83A8-977F04127C22}" type="presParOf" srcId="{A2FADE13-65BF-6D4A-B160-01040CE7C8DC}" destId="{C142A64A-C0F3-D949-820F-8DD57CCE3641}" srcOrd="1" destOrd="0" presId="urn:microsoft.com/office/officeart/2008/layout/RadialCluster"/>
    <dgm:cxn modelId="{B128DBF4-D5A5-4BE8-BB0E-3667EB651678}" type="presParOf" srcId="{A2FADE13-65BF-6D4A-B160-01040CE7C8DC}" destId="{09328C54-1565-6841-9318-396357AC26D7}" srcOrd="2" destOrd="0" presId="urn:microsoft.com/office/officeart/2008/layout/RadialCluster"/>
    <dgm:cxn modelId="{77EA3943-08EE-4B32-829A-03E0AC069B32}" type="presParOf" srcId="{A2FADE13-65BF-6D4A-B160-01040CE7C8DC}" destId="{EE2CC4BD-9FA8-5343-8EDD-F2CDF6BC00C4}" srcOrd="3" destOrd="0" presId="urn:microsoft.com/office/officeart/2008/layout/RadialCluster"/>
    <dgm:cxn modelId="{8CA47997-0472-4BAA-A569-0AE076EC45A8}" type="presParOf" srcId="{A2FADE13-65BF-6D4A-B160-01040CE7C8DC}" destId="{F5A200E4-3B58-E24F-B717-F0DC3483698F}" srcOrd="4" destOrd="0" presId="urn:microsoft.com/office/officeart/2008/layout/RadialCluster"/>
    <dgm:cxn modelId="{E7838AFA-7E3F-4EA8-9B69-99A9DC44F4DA}" type="presParOf" srcId="{A2FADE13-65BF-6D4A-B160-01040CE7C8DC}" destId="{DC3FB67F-5434-3A4C-B4C4-873EBA163D33}" srcOrd="5" destOrd="0" presId="urn:microsoft.com/office/officeart/2008/layout/RadialCluster"/>
    <dgm:cxn modelId="{6A5C418F-9CAA-45AE-8857-C4E5EE9B6C7D}" type="presParOf" srcId="{A2FADE13-65BF-6D4A-B160-01040CE7C8DC}" destId="{706ABD14-98D4-A742-9938-BC1EC0FD1119}" srcOrd="6" destOrd="0" presId="urn:microsoft.com/office/officeart/2008/layout/RadialCluster"/>
    <dgm:cxn modelId="{27973125-ABB9-427D-A46B-F712FE6F6735}" type="presParOf" srcId="{A2FADE13-65BF-6D4A-B160-01040CE7C8DC}" destId="{E516908F-EAD3-5742-9428-91E3F86AE5E0}" srcOrd="7" destOrd="0" presId="urn:microsoft.com/office/officeart/2008/layout/RadialCluster"/>
    <dgm:cxn modelId="{52BD0041-53A4-496E-B81E-6508D18F002C}" type="presParOf" srcId="{A2FADE13-65BF-6D4A-B160-01040CE7C8DC}" destId="{404FD6CE-3A88-864D-B020-ECF47952B569}" srcOrd="8" destOrd="0" presId="urn:microsoft.com/office/officeart/2008/layout/RadialCluster"/>
    <dgm:cxn modelId="{3B9E14FD-976A-4DE7-AF03-C9D641C52371}" type="presParOf" srcId="{A2FADE13-65BF-6D4A-B160-01040CE7C8DC}" destId="{20225E5E-668F-476B-B0A8-2863836A2FB0}" srcOrd="9" destOrd="0" presId="urn:microsoft.com/office/officeart/2008/layout/RadialCluster"/>
    <dgm:cxn modelId="{2C7B08D4-DF94-4D1C-84B2-817077A0E4F0}" type="presParOf" srcId="{A2FADE13-65BF-6D4A-B160-01040CE7C8DC}" destId="{D0EABD31-AAA9-4521-9EEF-45C96D8CB31A}" srcOrd="10" destOrd="0" presId="urn:microsoft.com/office/officeart/2008/layout/RadialCluster"/>
    <dgm:cxn modelId="{DE513A69-C4DC-47CB-9614-1F3147C2D658}" type="presParOf" srcId="{A2FADE13-65BF-6D4A-B160-01040CE7C8DC}" destId="{02EB098A-4019-49E5-AEF5-18D504BE324F}" srcOrd="11" destOrd="0" presId="urn:microsoft.com/office/officeart/2008/layout/RadialCluster"/>
    <dgm:cxn modelId="{2DB83E2B-19F7-4B8F-9723-9E8C0058F570}" type="presParOf" srcId="{A2FADE13-65BF-6D4A-B160-01040CE7C8DC}" destId="{D272E83A-F538-4E0F-BFD4-8E734AD61DC0}" srcOrd="12" destOrd="0" presId="urn:microsoft.com/office/officeart/2008/layout/RadialCluster"/>
    <dgm:cxn modelId="{D391F978-9E11-411F-88E4-C29319976D0A}" type="presParOf" srcId="{A2FADE13-65BF-6D4A-B160-01040CE7C8DC}" destId="{51D3DE00-9D2B-A44E-9032-15208E319B15}" srcOrd="13" destOrd="0" presId="urn:microsoft.com/office/officeart/2008/layout/RadialCluster"/>
    <dgm:cxn modelId="{FB1004EC-72EE-4330-B4C9-0E702691DBC5}" type="presParOf" srcId="{A2FADE13-65BF-6D4A-B160-01040CE7C8DC}" destId="{C7853872-AD36-E742-80E0-DF2A882F6806}" srcOrd="14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C1476-D476-414B-8C86-EFDAABE15CA1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1791A1-ACA3-8343-9AE1-5C502AA09546}">
      <dgm:prSet phldrT="[Tes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it-IT" sz="1400" b="1" dirty="0">
              <a:solidFill>
                <a:schemeClr val="tx1"/>
              </a:solidFill>
            </a:rPr>
            <a:t>DRAWBACKS</a:t>
          </a:r>
        </a:p>
      </dgm:t>
    </dgm:pt>
    <dgm:pt modelId="{74ADFD20-0563-7C44-B45C-48F8D0B6E6D6}" type="parTrans" cxnId="{34FDC87D-1AD5-154C-93E5-38083ECBB8B1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59A0AE0D-D3F9-2648-95E7-C365E1AF3082}" type="sibTrans" cxnId="{34FDC87D-1AD5-154C-93E5-38083ECBB8B1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33824B4E-6A2B-BF4D-9C4A-34FE06CB226E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PRODUCT CHARACTERISTICS</a:t>
          </a:r>
        </a:p>
      </dgm:t>
    </dgm:pt>
    <dgm:pt modelId="{C830C4C8-A310-E249-BF6A-D8AF370BCD4A}" type="parTrans" cxnId="{6D213A31-D953-4748-9F48-FCCE35C83890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FBA23B1F-CE20-504B-9E3F-87A1718C7877}" type="sibTrans" cxnId="{6D213A31-D953-4748-9F48-FCCE35C83890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7F7E7A8D-2DF4-7B4B-B25E-A4954EC9E168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MANAGEMENT OF CSA NETWORK</a:t>
          </a:r>
        </a:p>
      </dgm:t>
    </dgm:pt>
    <dgm:pt modelId="{05B54A34-429C-5647-AA42-9C390F02478F}" type="parTrans" cxnId="{4E175867-E313-4340-87C2-0D80F3AC941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0C8B2466-13FB-5948-87C3-EC51593CA2D2}" type="sibTrans" cxnId="{4E175867-E313-4340-87C2-0D80F3AC9416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158F507D-0A8E-4A46-98BD-876B07B5F3D8}">
      <dgm:prSet phldrT="[Testo]"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MANAGEMENT OF FARM</a:t>
          </a:r>
        </a:p>
      </dgm:t>
    </dgm:pt>
    <dgm:pt modelId="{9858093B-D507-A145-9E33-AF7475D84589}" type="parTrans" cxnId="{C1E79BCB-717A-1C42-BFCC-52DB7E336DEA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B39B6510-A85D-DD44-B7CA-07AC8C1D878D}" type="sibTrans" cxnId="{C1E79BCB-717A-1C42-BFCC-52DB7E336DEA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348E703B-C0B5-2A40-BDF6-D165C1245108}">
      <dgm:prSet custT="1"/>
      <dgm:spPr>
        <a:solidFill>
          <a:srgbClr val="92D050">
            <a:alpha val="30000"/>
          </a:srgbClr>
        </a:solidFill>
        <a:ln>
          <a:noFill/>
        </a:ln>
      </dgm:spPr>
      <dgm:t>
        <a:bodyPr/>
        <a:lstStyle/>
        <a:p>
          <a:r>
            <a:rPr lang="it-IT" sz="1400" b="0" dirty="0">
              <a:solidFill>
                <a:schemeClr val="tx1"/>
              </a:solidFill>
            </a:rPr>
            <a:t>MANAGEMENT due to ENVIRONMENTAL CHALLENGES</a:t>
          </a:r>
        </a:p>
      </dgm:t>
    </dgm:pt>
    <dgm:pt modelId="{E96F7D74-4752-8341-842C-E402A6424065}" type="parTrans" cxnId="{3D114E89-4DF6-FF4B-8640-2512723AA30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DDF50D1A-C172-404F-98F2-1972EACCCF75}" type="sibTrans" cxnId="{3D114E89-4DF6-FF4B-8640-2512723AA303}">
      <dgm:prSet/>
      <dgm:spPr/>
      <dgm:t>
        <a:bodyPr/>
        <a:lstStyle/>
        <a:p>
          <a:endParaRPr lang="it-IT" sz="1400" b="0">
            <a:solidFill>
              <a:schemeClr val="tx1"/>
            </a:solidFill>
          </a:endParaRPr>
        </a:p>
      </dgm:t>
    </dgm:pt>
    <dgm:pt modelId="{679A1951-87ED-F54F-8AEF-7B92F64D9C2F}" type="pres">
      <dgm:prSet presAssocID="{527C1476-D476-414B-8C86-EFDAABE15C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2FADE13-65BF-6D4A-B160-01040CE7C8DC}" type="pres">
      <dgm:prSet presAssocID="{201791A1-ACA3-8343-9AE1-5C502AA09546}" presName="singleCycle" presStyleCnt="0"/>
      <dgm:spPr/>
    </dgm:pt>
    <dgm:pt modelId="{D781C236-3979-A342-900A-FABC379AAA99}" type="pres">
      <dgm:prSet presAssocID="{201791A1-ACA3-8343-9AE1-5C502AA09546}" presName="singleCenter" presStyleLbl="node1" presStyleIdx="0" presStyleCnt="5" custScaleX="151556" custScaleY="89276" custLinFactNeighborX="12407" custLinFactNeighborY="-3565">
        <dgm:presLayoutVars>
          <dgm:chMax val="7"/>
          <dgm:chPref val="7"/>
        </dgm:presLayoutVars>
      </dgm:prSet>
      <dgm:spPr/>
    </dgm:pt>
    <dgm:pt modelId="{C142A64A-C0F3-D949-820F-8DD57CCE3641}" type="pres">
      <dgm:prSet presAssocID="{C830C4C8-A310-E249-BF6A-D8AF370BCD4A}" presName="Name56" presStyleLbl="parChTrans1D2" presStyleIdx="0" presStyleCnt="4"/>
      <dgm:spPr/>
    </dgm:pt>
    <dgm:pt modelId="{09328C54-1565-6841-9318-396357AC26D7}" type="pres">
      <dgm:prSet presAssocID="{33824B4E-6A2B-BF4D-9C4A-34FE06CB226E}" presName="text0" presStyleLbl="node1" presStyleIdx="1" presStyleCnt="5" custScaleX="209304" custScaleY="111030" custRadScaleRad="157443" custRadScaleInc="252698">
        <dgm:presLayoutVars>
          <dgm:bulletEnabled val="1"/>
        </dgm:presLayoutVars>
      </dgm:prSet>
      <dgm:spPr/>
    </dgm:pt>
    <dgm:pt modelId="{EE2CC4BD-9FA8-5343-8EDD-F2CDF6BC00C4}" type="pres">
      <dgm:prSet presAssocID="{05B54A34-429C-5647-AA42-9C390F02478F}" presName="Name56" presStyleLbl="parChTrans1D2" presStyleIdx="1" presStyleCnt="4"/>
      <dgm:spPr/>
    </dgm:pt>
    <dgm:pt modelId="{F5A200E4-3B58-E24F-B717-F0DC3483698F}" type="pres">
      <dgm:prSet presAssocID="{7F7E7A8D-2DF4-7B4B-B25E-A4954EC9E168}" presName="text0" presStyleLbl="node1" presStyleIdx="2" presStyleCnt="5" custScaleX="313310" custScaleY="73780" custRadScaleRad="125027" custRadScaleInc="-69397">
        <dgm:presLayoutVars>
          <dgm:bulletEnabled val="1"/>
        </dgm:presLayoutVars>
      </dgm:prSet>
      <dgm:spPr/>
    </dgm:pt>
    <dgm:pt modelId="{E516908F-EAD3-5742-9428-91E3F86AE5E0}" type="pres">
      <dgm:prSet presAssocID="{9858093B-D507-A145-9E33-AF7475D84589}" presName="Name56" presStyleLbl="parChTrans1D2" presStyleIdx="2" presStyleCnt="4"/>
      <dgm:spPr/>
    </dgm:pt>
    <dgm:pt modelId="{404FD6CE-3A88-864D-B020-ECF47952B569}" type="pres">
      <dgm:prSet presAssocID="{158F507D-0A8E-4A46-98BD-876B07B5F3D8}" presName="text0" presStyleLbl="node1" presStyleIdx="3" presStyleCnt="5" custScaleX="250154" custScaleY="63808" custRadScaleRad="106808" custRadScaleInc="283033">
        <dgm:presLayoutVars>
          <dgm:bulletEnabled val="1"/>
        </dgm:presLayoutVars>
      </dgm:prSet>
      <dgm:spPr/>
    </dgm:pt>
    <dgm:pt modelId="{39CEEC09-48B5-994B-8DAA-3D9AA6A00086}" type="pres">
      <dgm:prSet presAssocID="{E96F7D74-4752-8341-842C-E402A6424065}" presName="Name56" presStyleLbl="parChTrans1D2" presStyleIdx="3" presStyleCnt="4"/>
      <dgm:spPr/>
    </dgm:pt>
    <dgm:pt modelId="{C6DA559D-10B1-8B47-B39B-BEFE23BFCFBC}" type="pres">
      <dgm:prSet presAssocID="{348E703B-C0B5-2A40-BDF6-D165C1245108}" presName="text0" presStyleLbl="node1" presStyleIdx="4" presStyleCnt="5" custScaleX="348147" custScaleY="114949" custRadScaleRad="91102" custRadScaleInc="-99777">
        <dgm:presLayoutVars>
          <dgm:bulletEnabled val="1"/>
        </dgm:presLayoutVars>
      </dgm:prSet>
      <dgm:spPr/>
    </dgm:pt>
  </dgm:ptLst>
  <dgm:cxnLst>
    <dgm:cxn modelId="{6D213A31-D953-4748-9F48-FCCE35C83890}" srcId="{201791A1-ACA3-8343-9AE1-5C502AA09546}" destId="{33824B4E-6A2B-BF4D-9C4A-34FE06CB226E}" srcOrd="0" destOrd="0" parTransId="{C830C4C8-A310-E249-BF6A-D8AF370BCD4A}" sibTransId="{FBA23B1F-CE20-504B-9E3F-87A1718C7877}"/>
    <dgm:cxn modelId="{56E4903E-F451-4130-AAFA-409FBC1ABB30}" type="presOf" srcId="{05B54A34-429C-5647-AA42-9C390F02478F}" destId="{EE2CC4BD-9FA8-5343-8EDD-F2CDF6BC00C4}" srcOrd="0" destOrd="0" presId="urn:microsoft.com/office/officeart/2008/layout/RadialCluster"/>
    <dgm:cxn modelId="{68C33F41-F1FC-49B9-8910-21A516453B19}" type="presOf" srcId="{527C1476-D476-414B-8C86-EFDAABE15CA1}" destId="{679A1951-87ED-F54F-8AEF-7B92F64D9C2F}" srcOrd="0" destOrd="0" presId="urn:microsoft.com/office/officeart/2008/layout/RadialCluster"/>
    <dgm:cxn modelId="{4E175867-E313-4340-87C2-0D80F3AC9416}" srcId="{201791A1-ACA3-8343-9AE1-5C502AA09546}" destId="{7F7E7A8D-2DF4-7B4B-B25E-A4954EC9E168}" srcOrd="1" destOrd="0" parTransId="{05B54A34-429C-5647-AA42-9C390F02478F}" sibTransId="{0C8B2466-13FB-5948-87C3-EC51593CA2D2}"/>
    <dgm:cxn modelId="{0388B66D-6994-402F-89AC-C8633FE2EAEA}" type="presOf" srcId="{9858093B-D507-A145-9E33-AF7475D84589}" destId="{E516908F-EAD3-5742-9428-91E3F86AE5E0}" srcOrd="0" destOrd="0" presId="urn:microsoft.com/office/officeart/2008/layout/RadialCluster"/>
    <dgm:cxn modelId="{6109D24E-43DE-4976-ADB2-692358CF72B2}" type="presOf" srcId="{C830C4C8-A310-E249-BF6A-D8AF370BCD4A}" destId="{C142A64A-C0F3-D949-820F-8DD57CCE3641}" srcOrd="0" destOrd="0" presId="urn:microsoft.com/office/officeart/2008/layout/RadialCluster"/>
    <dgm:cxn modelId="{0C779577-3551-45FA-B10B-B4DD23A5ADF9}" type="presOf" srcId="{158F507D-0A8E-4A46-98BD-876B07B5F3D8}" destId="{404FD6CE-3A88-864D-B020-ECF47952B569}" srcOrd="0" destOrd="0" presId="urn:microsoft.com/office/officeart/2008/layout/RadialCluster"/>
    <dgm:cxn modelId="{34FDC87D-1AD5-154C-93E5-38083ECBB8B1}" srcId="{527C1476-D476-414B-8C86-EFDAABE15CA1}" destId="{201791A1-ACA3-8343-9AE1-5C502AA09546}" srcOrd="0" destOrd="0" parTransId="{74ADFD20-0563-7C44-B45C-48F8D0B6E6D6}" sibTransId="{59A0AE0D-D3F9-2648-95E7-C365E1AF3082}"/>
    <dgm:cxn modelId="{3D114E89-4DF6-FF4B-8640-2512723AA303}" srcId="{201791A1-ACA3-8343-9AE1-5C502AA09546}" destId="{348E703B-C0B5-2A40-BDF6-D165C1245108}" srcOrd="3" destOrd="0" parTransId="{E96F7D74-4752-8341-842C-E402A6424065}" sibTransId="{DDF50D1A-C172-404F-98F2-1972EACCCF75}"/>
    <dgm:cxn modelId="{4413B3C8-CB38-4226-825C-AA8E16CEB176}" type="presOf" srcId="{348E703B-C0B5-2A40-BDF6-D165C1245108}" destId="{C6DA559D-10B1-8B47-B39B-BEFE23BFCFBC}" srcOrd="0" destOrd="0" presId="urn:microsoft.com/office/officeart/2008/layout/RadialCluster"/>
    <dgm:cxn modelId="{C1E79BCB-717A-1C42-BFCC-52DB7E336DEA}" srcId="{201791A1-ACA3-8343-9AE1-5C502AA09546}" destId="{158F507D-0A8E-4A46-98BD-876B07B5F3D8}" srcOrd="2" destOrd="0" parTransId="{9858093B-D507-A145-9E33-AF7475D84589}" sibTransId="{B39B6510-A85D-DD44-B7CA-07AC8C1D878D}"/>
    <dgm:cxn modelId="{293304D8-61FE-42DB-955D-ED19B47209E3}" type="presOf" srcId="{7F7E7A8D-2DF4-7B4B-B25E-A4954EC9E168}" destId="{F5A200E4-3B58-E24F-B717-F0DC3483698F}" srcOrd="0" destOrd="0" presId="urn:microsoft.com/office/officeart/2008/layout/RadialCluster"/>
    <dgm:cxn modelId="{364B4EDC-6629-4A6F-A467-75782CCAD0B4}" type="presOf" srcId="{33824B4E-6A2B-BF4D-9C4A-34FE06CB226E}" destId="{09328C54-1565-6841-9318-396357AC26D7}" srcOrd="0" destOrd="0" presId="urn:microsoft.com/office/officeart/2008/layout/RadialCluster"/>
    <dgm:cxn modelId="{501DC4ED-0BF5-49C8-A3E6-18221A16F015}" type="presOf" srcId="{E96F7D74-4752-8341-842C-E402A6424065}" destId="{39CEEC09-48B5-994B-8DAA-3D9AA6A00086}" srcOrd="0" destOrd="0" presId="urn:microsoft.com/office/officeart/2008/layout/RadialCluster"/>
    <dgm:cxn modelId="{90AD0FEF-9351-4ECB-9624-04DB80478FD0}" type="presOf" srcId="{201791A1-ACA3-8343-9AE1-5C502AA09546}" destId="{D781C236-3979-A342-900A-FABC379AAA99}" srcOrd="0" destOrd="0" presId="urn:microsoft.com/office/officeart/2008/layout/RadialCluster"/>
    <dgm:cxn modelId="{4160F0B9-D6CD-4E2B-86D2-C5BCF972FCCD}" type="presParOf" srcId="{679A1951-87ED-F54F-8AEF-7B92F64D9C2F}" destId="{A2FADE13-65BF-6D4A-B160-01040CE7C8DC}" srcOrd="0" destOrd="0" presId="urn:microsoft.com/office/officeart/2008/layout/RadialCluster"/>
    <dgm:cxn modelId="{2635B452-9EB6-478C-A8A2-AD69FF542AEF}" type="presParOf" srcId="{A2FADE13-65BF-6D4A-B160-01040CE7C8DC}" destId="{D781C236-3979-A342-900A-FABC379AAA99}" srcOrd="0" destOrd="0" presId="urn:microsoft.com/office/officeart/2008/layout/RadialCluster"/>
    <dgm:cxn modelId="{6E4BA1DA-A4D6-4436-83A8-977F04127C22}" type="presParOf" srcId="{A2FADE13-65BF-6D4A-B160-01040CE7C8DC}" destId="{C142A64A-C0F3-D949-820F-8DD57CCE3641}" srcOrd="1" destOrd="0" presId="urn:microsoft.com/office/officeart/2008/layout/RadialCluster"/>
    <dgm:cxn modelId="{B128DBF4-D5A5-4BE8-BB0E-3667EB651678}" type="presParOf" srcId="{A2FADE13-65BF-6D4A-B160-01040CE7C8DC}" destId="{09328C54-1565-6841-9318-396357AC26D7}" srcOrd="2" destOrd="0" presId="urn:microsoft.com/office/officeart/2008/layout/RadialCluster"/>
    <dgm:cxn modelId="{77EA3943-08EE-4B32-829A-03E0AC069B32}" type="presParOf" srcId="{A2FADE13-65BF-6D4A-B160-01040CE7C8DC}" destId="{EE2CC4BD-9FA8-5343-8EDD-F2CDF6BC00C4}" srcOrd="3" destOrd="0" presId="urn:microsoft.com/office/officeart/2008/layout/RadialCluster"/>
    <dgm:cxn modelId="{8CA47997-0472-4BAA-A569-0AE076EC45A8}" type="presParOf" srcId="{A2FADE13-65BF-6D4A-B160-01040CE7C8DC}" destId="{F5A200E4-3B58-E24F-B717-F0DC3483698F}" srcOrd="4" destOrd="0" presId="urn:microsoft.com/office/officeart/2008/layout/RadialCluster"/>
    <dgm:cxn modelId="{27973125-ABB9-427D-A46B-F712FE6F6735}" type="presParOf" srcId="{A2FADE13-65BF-6D4A-B160-01040CE7C8DC}" destId="{E516908F-EAD3-5742-9428-91E3F86AE5E0}" srcOrd="5" destOrd="0" presId="urn:microsoft.com/office/officeart/2008/layout/RadialCluster"/>
    <dgm:cxn modelId="{52BD0041-53A4-496E-B81E-6508D18F002C}" type="presParOf" srcId="{A2FADE13-65BF-6D4A-B160-01040CE7C8DC}" destId="{404FD6CE-3A88-864D-B020-ECF47952B569}" srcOrd="6" destOrd="0" presId="urn:microsoft.com/office/officeart/2008/layout/RadialCluster"/>
    <dgm:cxn modelId="{1661E00C-5312-46F9-B156-43A2636E6328}" type="presParOf" srcId="{A2FADE13-65BF-6D4A-B160-01040CE7C8DC}" destId="{39CEEC09-48B5-994B-8DAA-3D9AA6A00086}" srcOrd="7" destOrd="0" presId="urn:microsoft.com/office/officeart/2008/layout/RadialCluster"/>
    <dgm:cxn modelId="{97921F2A-730E-4777-A531-09595922BE29}" type="presParOf" srcId="{A2FADE13-65BF-6D4A-B160-01040CE7C8DC}" destId="{C6DA559D-10B1-8B47-B39B-BEFE23BFCFBC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1C236-3979-A342-900A-FABC379AAA99}">
      <dsp:nvSpPr>
        <dsp:cNvPr id="0" name=""/>
        <dsp:cNvSpPr/>
      </dsp:nvSpPr>
      <dsp:spPr>
        <a:xfrm>
          <a:off x="2216108" y="1111424"/>
          <a:ext cx="1314102" cy="809948"/>
        </a:xfrm>
        <a:prstGeom prst="roundRect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BENEFITS</a:t>
          </a:r>
        </a:p>
      </dsp:txBody>
      <dsp:txXfrm>
        <a:off x="2255646" y="1150962"/>
        <a:ext cx="1235026" cy="730872"/>
      </dsp:txXfrm>
    </dsp:sp>
    <dsp:sp modelId="{C142A64A-C0F3-D949-820F-8DD57CCE3641}">
      <dsp:nvSpPr>
        <dsp:cNvPr id="0" name=""/>
        <dsp:cNvSpPr/>
      </dsp:nvSpPr>
      <dsp:spPr>
        <a:xfrm rot="20152824">
          <a:off x="3517495" y="1162696"/>
          <a:ext cx="2912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298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28C54-1565-6841-9318-396357AC26D7}">
      <dsp:nvSpPr>
        <dsp:cNvPr id="0" name=""/>
        <dsp:cNvSpPr/>
      </dsp:nvSpPr>
      <dsp:spPr>
        <a:xfrm>
          <a:off x="3690371" y="528831"/>
          <a:ext cx="1494202" cy="574346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PRODUCT CHARACTERISTICS</a:t>
          </a:r>
        </a:p>
      </dsp:txBody>
      <dsp:txXfrm>
        <a:off x="3718408" y="556868"/>
        <a:ext cx="1438128" cy="518272"/>
      </dsp:txXfrm>
    </dsp:sp>
    <dsp:sp modelId="{EE2CC4BD-9FA8-5343-8EDD-F2CDF6BC00C4}">
      <dsp:nvSpPr>
        <dsp:cNvPr id="0" name=""/>
        <dsp:cNvSpPr/>
      </dsp:nvSpPr>
      <dsp:spPr>
        <a:xfrm rot="9796815">
          <a:off x="2111930" y="1729079"/>
          <a:ext cx="1064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42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200E4-3B58-E24F-B717-F0DC3483698F}">
      <dsp:nvSpPr>
        <dsp:cNvPr id="0" name=""/>
        <dsp:cNvSpPr/>
      </dsp:nvSpPr>
      <dsp:spPr>
        <a:xfrm>
          <a:off x="558118" y="1744388"/>
          <a:ext cx="1644530" cy="440850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ECONOMIC AND FINANCIAL</a:t>
          </a:r>
        </a:p>
      </dsp:txBody>
      <dsp:txXfrm>
        <a:off x="579639" y="1765909"/>
        <a:ext cx="1601488" cy="397808"/>
      </dsp:txXfrm>
    </dsp:sp>
    <dsp:sp modelId="{DC3FB67F-5434-3A4C-B4C4-873EBA163D33}">
      <dsp:nvSpPr>
        <dsp:cNvPr id="0" name=""/>
        <dsp:cNvSpPr/>
      </dsp:nvSpPr>
      <dsp:spPr>
        <a:xfrm rot="12378956">
          <a:off x="1947642" y="1128675"/>
          <a:ext cx="2831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13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ABD14-98D4-A742-9938-BC1EC0FD1119}">
      <dsp:nvSpPr>
        <dsp:cNvPr id="0" name=""/>
        <dsp:cNvSpPr/>
      </dsp:nvSpPr>
      <dsp:spPr>
        <a:xfrm>
          <a:off x="420497" y="616822"/>
          <a:ext cx="2175598" cy="449093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HEALTH AND NUTRITION</a:t>
          </a:r>
        </a:p>
      </dsp:txBody>
      <dsp:txXfrm>
        <a:off x="442420" y="638745"/>
        <a:ext cx="2131752" cy="405247"/>
      </dsp:txXfrm>
    </dsp:sp>
    <dsp:sp modelId="{E516908F-EAD3-5742-9428-91E3F86AE5E0}">
      <dsp:nvSpPr>
        <dsp:cNvPr id="0" name=""/>
        <dsp:cNvSpPr/>
      </dsp:nvSpPr>
      <dsp:spPr>
        <a:xfrm rot="14231493">
          <a:off x="2026331" y="792115"/>
          <a:ext cx="7598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9817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D6CE-3A88-864D-B020-ECF47952B569}">
      <dsp:nvSpPr>
        <dsp:cNvPr id="0" name=""/>
        <dsp:cNvSpPr/>
      </dsp:nvSpPr>
      <dsp:spPr>
        <a:xfrm>
          <a:off x="1273568" y="40205"/>
          <a:ext cx="1574767" cy="432602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COMMUNITY</a:t>
          </a:r>
        </a:p>
      </dsp:txBody>
      <dsp:txXfrm>
        <a:off x="1294686" y="61323"/>
        <a:ext cx="1532531" cy="390366"/>
      </dsp:txXfrm>
    </dsp:sp>
    <dsp:sp modelId="{20225E5E-668F-476B-B0A8-2863836A2FB0}">
      <dsp:nvSpPr>
        <dsp:cNvPr id="0" name=""/>
        <dsp:cNvSpPr/>
      </dsp:nvSpPr>
      <dsp:spPr>
        <a:xfrm rot="18007871">
          <a:off x="2924017" y="791548"/>
          <a:ext cx="7397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7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ABD31-AAA9-4521-9EEF-45C96D8CB31A}">
      <dsp:nvSpPr>
        <dsp:cNvPr id="0" name=""/>
        <dsp:cNvSpPr/>
      </dsp:nvSpPr>
      <dsp:spPr>
        <a:xfrm>
          <a:off x="2929747" y="22598"/>
          <a:ext cx="1360201" cy="449074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FARM LIFE</a:t>
          </a:r>
        </a:p>
      </dsp:txBody>
      <dsp:txXfrm>
        <a:off x="2951669" y="44520"/>
        <a:ext cx="1316357" cy="405230"/>
      </dsp:txXfrm>
    </dsp:sp>
    <dsp:sp modelId="{02EB098A-4019-49E5-AEF5-18D504BE324F}">
      <dsp:nvSpPr>
        <dsp:cNvPr id="0" name=""/>
        <dsp:cNvSpPr/>
      </dsp:nvSpPr>
      <dsp:spPr>
        <a:xfrm rot="1174170">
          <a:off x="3517738" y="1822293"/>
          <a:ext cx="4318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184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2E83A-F538-4E0F-BFD4-8E734AD61DC0}">
      <dsp:nvSpPr>
        <dsp:cNvPr id="0" name=""/>
        <dsp:cNvSpPr/>
      </dsp:nvSpPr>
      <dsp:spPr>
        <a:xfrm>
          <a:off x="3826462" y="1894616"/>
          <a:ext cx="1335535" cy="396094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EMOTIONAL</a:t>
          </a:r>
        </a:p>
      </dsp:txBody>
      <dsp:txXfrm>
        <a:off x="3845798" y="1913952"/>
        <a:ext cx="1296863" cy="357422"/>
      </dsp:txXfrm>
    </dsp:sp>
    <dsp:sp modelId="{51D3DE00-9D2B-A44E-9032-15208E319B15}">
      <dsp:nvSpPr>
        <dsp:cNvPr id="0" name=""/>
        <dsp:cNvSpPr/>
      </dsp:nvSpPr>
      <dsp:spPr>
        <a:xfrm rot="8065495">
          <a:off x="1934809" y="2148828"/>
          <a:ext cx="6369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980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53872-AD36-E742-80E0-DF2A882F6806}">
      <dsp:nvSpPr>
        <dsp:cNvPr id="0" name=""/>
        <dsp:cNvSpPr/>
      </dsp:nvSpPr>
      <dsp:spPr>
        <a:xfrm>
          <a:off x="913528" y="2376284"/>
          <a:ext cx="1827810" cy="414092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ENVIRONMENTAL</a:t>
          </a:r>
        </a:p>
      </dsp:txBody>
      <dsp:txXfrm>
        <a:off x="933742" y="2396498"/>
        <a:ext cx="1787382" cy="373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1C236-3979-A342-900A-FABC379AAA99}">
      <dsp:nvSpPr>
        <dsp:cNvPr id="0" name=""/>
        <dsp:cNvSpPr/>
      </dsp:nvSpPr>
      <dsp:spPr>
        <a:xfrm>
          <a:off x="2293466" y="1092732"/>
          <a:ext cx="1374978" cy="809948"/>
        </a:xfrm>
        <a:prstGeom prst="roundRect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</a:rPr>
            <a:t>DRAWBACKS</a:t>
          </a:r>
        </a:p>
      </dsp:txBody>
      <dsp:txXfrm>
        <a:off x="2333004" y="1132270"/>
        <a:ext cx="1295902" cy="730872"/>
      </dsp:txXfrm>
    </dsp:sp>
    <dsp:sp modelId="{C142A64A-C0F3-D949-820F-8DD57CCE3641}">
      <dsp:nvSpPr>
        <dsp:cNvPr id="0" name=""/>
        <dsp:cNvSpPr/>
      </dsp:nvSpPr>
      <dsp:spPr>
        <a:xfrm rot="1833326">
          <a:off x="3652125" y="1956942"/>
          <a:ext cx="2134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470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28C54-1565-6841-9318-396357AC26D7}">
      <dsp:nvSpPr>
        <dsp:cNvPr id="0" name=""/>
        <dsp:cNvSpPr/>
      </dsp:nvSpPr>
      <dsp:spPr>
        <a:xfrm>
          <a:off x="3786255" y="2011203"/>
          <a:ext cx="1272258" cy="674897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PRODUCT CHARACTERISTICS</a:t>
          </a:r>
        </a:p>
      </dsp:txBody>
      <dsp:txXfrm>
        <a:off x="3819201" y="2044149"/>
        <a:ext cx="1206366" cy="609005"/>
      </dsp:txXfrm>
    </dsp:sp>
    <dsp:sp modelId="{EE2CC4BD-9FA8-5343-8EDD-F2CDF6BC00C4}">
      <dsp:nvSpPr>
        <dsp:cNvPr id="0" name=""/>
        <dsp:cNvSpPr/>
      </dsp:nvSpPr>
      <dsp:spPr>
        <a:xfrm rot="19494226">
          <a:off x="3546563" y="1058918"/>
          <a:ext cx="117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62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200E4-3B58-E24F-B717-F0DC3483698F}">
      <dsp:nvSpPr>
        <dsp:cNvPr id="0" name=""/>
        <dsp:cNvSpPr/>
      </dsp:nvSpPr>
      <dsp:spPr>
        <a:xfrm>
          <a:off x="3020363" y="576632"/>
          <a:ext cx="1904460" cy="448473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MANAGEMENT OF CSA NETWORK</a:t>
          </a:r>
        </a:p>
      </dsp:txBody>
      <dsp:txXfrm>
        <a:off x="3042256" y="598525"/>
        <a:ext cx="1860674" cy="404687"/>
      </dsp:txXfrm>
    </dsp:sp>
    <dsp:sp modelId="{E516908F-EAD3-5742-9428-91E3F86AE5E0}">
      <dsp:nvSpPr>
        <dsp:cNvPr id="0" name=""/>
        <dsp:cNvSpPr/>
      </dsp:nvSpPr>
      <dsp:spPr>
        <a:xfrm rot="12464329">
          <a:off x="2007184" y="1065487"/>
          <a:ext cx="303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73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D6CE-3A88-864D-B020-ECF47952B569}">
      <dsp:nvSpPr>
        <dsp:cNvPr id="0" name=""/>
        <dsp:cNvSpPr/>
      </dsp:nvSpPr>
      <dsp:spPr>
        <a:xfrm>
          <a:off x="895581" y="606943"/>
          <a:ext cx="1520565" cy="387858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MANAGEMENT OF FARM</a:t>
          </a:r>
        </a:p>
      </dsp:txBody>
      <dsp:txXfrm>
        <a:off x="914515" y="625877"/>
        <a:ext cx="1482697" cy="349990"/>
      </dsp:txXfrm>
    </dsp:sp>
    <dsp:sp modelId="{39CEEC09-48B5-994B-8DAA-3D9AA6A00086}">
      <dsp:nvSpPr>
        <dsp:cNvPr id="0" name=""/>
        <dsp:cNvSpPr/>
      </dsp:nvSpPr>
      <dsp:spPr>
        <a:xfrm rot="8481363">
          <a:off x="2319686" y="1956945"/>
          <a:ext cx="1737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790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A559D-10B1-8B47-B39B-BEFE23BFCFBC}">
      <dsp:nvSpPr>
        <dsp:cNvPr id="0" name=""/>
        <dsp:cNvSpPr/>
      </dsp:nvSpPr>
      <dsp:spPr>
        <a:xfrm>
          <a:off x="843656" y="2011209"/>
          <a:ext cx="2116217" cy="698719"/>
        </a:xfrm>
        <a:prstGeom prst="roundRect">
          <a:avLst/>
        </a:prstGeom>
        <a:solidFill>
          <a:srgbClr val="92D050">
            <a:alpha val="3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solidFill>
                <a:schemeClr val="tx1"/>
              </a:solidFill>
            </a:rPr>
            <a:t>MANAGEMENT due to ENVIRONMENTAL CHALLENGES</a:t>
          </a:r>
        </a:p>
      </dsp:txBody>
      <dsp:txXfrm>
        <a:off x="877765" y="2045318"/>
        <a:ext cx="2047999" cy="630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22E80-2BA6-4662-98D0-B0780DE9FF3A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D5E1D-5098-4D56-AD65-81D7C15A8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80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06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938" y="260648"/>
            <a:ext cx="5185023" cy="4536504"/>
          </a:xfrm>
        </p:spPr>
        <p:txBody>
          <a:bodyPr/>
          <a:lstStyle/>
          <a:p>
            <a:pPr algn="ctr"/>
            <a:r>
              <a:rPr lang="it-IT" sz="2800" dirty="0" err="1"/>
              <a:t>Sustainable</a:t>
            </a:r>
            <a:r>
              <a:rPr lang="it-IT" sz="2800" dirty="0"/>
              <a:t> </a:t>
            </a:r>
            <a:r>
              <a:rPr lang="it-IT" sz="2800" dirty="0" err="1"/>
              <a:t>citizen</a:t>
            </a:r>
            <a:r>
              <a:rPr lang="it-IT" sz="2800" dirty="0"/>
              <a:t>-led agro-food </a:t>
            </a:r>
            <a:r>
              <a:rPr lang="it-IT" sz="2800" dirty="0" err="1"/>
              <a:t>initiatives</a:t>
            </a:r>
            <a:endParaRPr lang="it-IT" sz="2800" dirty="0"/>
          </a:p>
          <a:p>
            <a:pPr algn="ctr"/>
            <a:r>
              <a:rPr lang="it-IT" sz="2800" dirty="0"/>
              <a:t>- </a:t>
            </a:r>
          </a:p>
          <a:p>
            <a:pPr algn="ctr"/>
            <a:r>
              <a:rPr lang="it-IT" sz="2800" i="1" dirty="0"/>
              <a:t>The </a:t>
            </a:r>
            <a:r>
              <a:rPr lang="it-IT" sz="2800" i="1" dirty="0" err="1"/>
              <a:t>experience</a:t>
            </a:r>
            <a:r>
              <a:rPr lang="it-IT" sz="2800" i="1" dirty="0"/>
              <a:t> of community </a:t>
            </a:r>
            <a:r>
              <a:rPr lang="it-IT" sz="2800" i="1" dirty="0" err="1"/>
              <a:t>supported</a:t>
            </a:r>
            <a:r>
              <a:rPr lang="it-IT" sz="2800" i="1" dirty="0"/>
              <a:t> </a:t>
            </a:r>
            <a:r>
              <a:rPr lang="it-IT" sz="2800" i="1" dirty="0" err="1"/>
              <a:t>agriculture</a:t>
            </a:r>
            <a:r>
              <a:rPr lang="it-IT" sz="2800" i="1" dirty="0"/>
              <a:t> (CSA) farm management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563938" y="5157192"/>
            <a:ext cx="5256212" cy="425450"/>
          </a:xfrm>
        </p:spPr>
        <p:txBody>
          <a:bodyPr/>
          <a:lstStyle/>
          <a:p>
            <a:pPr algn="ctr"/>
            <a:r>
              <a:rPr lang="it-IT" dirty="0"/>
              <a:t>Antonella Samoggia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563938" y="5655320"/>
            <a:ext cx="5329237" cy="791418"/>
          </a:xfrm>
        </p:spPr>
        <p:txBody>
          <a:bodyPr/>
          <a:lstStyle/>
          <a:p>
            <a:pPr algn="ctr">
              <a:defRPr/>
            </a:pPr>
            <a:r>
              <a:rPr lang="it-IT" b="1" dirty="0"/>
              <a:t>Dipartimento di Scienze e Tecnologie Agro-Alimentari</a:t>
            </a:r>
          </a:p>
          <a:p>
            <a:pPr algn="ctr">
              <a:defRPr/>
            </a:pPr>
            <a:r>
              <a:rPr lang="it-IT" b="1" dirty="0"/>
              <a:t>Università di Bologna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1842802" cy="18428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3">
            <a:extLst>
              <a:ext uri="{FF2B5EF4-FFF2-40B4-BE49-F238E27FC236}">
                <a16:creationId xmlns:a16="http://schemas.microsoft.com/office/drawing/2014/main" id="{82A07AC8-D302-4967-9B7A-A368A9B00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92150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3200" b="1" u="none"/>
              <a:t>MATERIALS AND METHODS</a:t>
            </a:r>
          </a:p>
        </p:txBody>
      </p:sp>
      <p:sp>
        <p:nvSpPr>
          <p:cNvPr id="13315" name="CasellaDiTesto 4">
            <a:extLst>
              <a:ext uri="{FF2B5EF4-FFF2-40B4-BE49-F238E27FC236}">
                <a16:creationId xmlns:a16="http://schemas.microsoft.com/office/drawing/2014/main" id="{F9E8F2F4-2AD0-4BC6-B3E2-0A10A21CC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4" y="1550841"/>
            <a:ext cx="93614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Questionnaire Structure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extensive literature review to identify questionnaire’s items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the items were fine-tuned and clustered into 12 categories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a Likert scale from 1 (strongly disagree) to 5 (strongly agree)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the questionnaire was tested in Italy, US and HU. 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25801D0-55CD-4B1C-9021-A6260ECFE550}"/>
              </a:ext>
            </a:extLst>
          </p:cNvPr>
          <p:cNvGraphicFramePr/>
          <p:nvPr/>
        </p:nvGraphicFramePr>
        <p:xfrm>
          <a:off x="-517990" y="3572991"/>
          <a:ext cx="5256584" cy="302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0A09F19E-DB93-42F8-A590-88B5DF2E7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302711"/>
              </p:ext>
            </p:extLst>
          </p:nvPr>
        </p:nvGraphicFramePr>
        <p:xfrm>
          <a:off x="3995936" y="2943945"/>
          <a:ext cx="5256584" cy="302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13BDFE-C471-4895-9C04-E17A75D56FB4}"/>
              </a:ext>
            </a:extLst>
          </p:cNvPr>
          <p:cNvSpPr txBox="1"/>
          <p:nvPr/>
        </p:nvSpPr>
        <p:spPr>
          <a:xfrm>
            <a:off x="2555875" y="5949950"/>
            <a:ext cx="1870075" cy="373063"/>
          </a:xfrm>
          <a:prstGeom prst="rect">
            <a:avLst/>
          </a:prstGeom>
          <a:solidFill>
            <a:srgbClr val="E9FEC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5560" tIns="35560" rIns="35560" bIns="3556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400" u="none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0" name="Connettore diritto 3">
            <a:extLst>
              <a:ext uri="{FF2B5EF4-FFF2-40B4-BE49-F238E27FC236}">
                <a16:creationId xmlns:a16="http://schemas.microsoft.com/office/drawing/2014/main" id="{9470C3C8-D9DF-4559-9948-474A9481F2DC}"/>
              </a:ext>
            </a:extLst>
          </p:cNvPr>
          <p:cNvSpPr/>
          <p:nvPr/>
        </p:nvSpPr>
        <p:spPr>
          <a:xfrm rot="3069360" flipV="1">
            <a:off x="2616994" y="5730081"/>
            <a:ext cx="654050" cy="460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31844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3">
            <a:extLst>
              <a:ext uri="{FF2B5EF4-FFF2-40B4-BE49-F238E27FC236}">
                <a16:creationId xmlns:a16="http://schemas.microsoft.com/office/drawing/2014/main" id="{DA9F85D3-9A9C-41EE-8B98-4993C91F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87350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3200" b="1" u="none"/>
              <a:t>MATERIALS AND METHODS</a:t>
            </a:r>
          </a:p>
        </p:txBody>
      </p:sp>
      <p:sp>
        <p:nvSpPr>
          <p:cNvPr id="14339" name="CasellaDiTesto 4">
            <a:extLst>
              <a:ext uri="{FF2B5EF4-FFF2-40B4-BE49-F238E27FC236}">
                <a16:creationId xmlns:a16="http://schemas.microsoft.com/office/drawing/2014/main" id="{8EAB016D-38B0-4910-A4EE-16F902A8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73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it-IT" sz="2000" b="1" i="1" u="none" dirty="0">
                <a:latin typeface="+mn-lt"/>
              </a:rPr>
              <a:t>Sample characteristics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60AA4A7-34F0-EA49-A234-C944EFA8B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20836"/>
              </p:ext>
            </p:extLst>
          </p:nvPr>
        </p:nvGraphicFramePr>
        <p:xfrm>
          <a:off x="250825" y="2276872"/>
          <a:ext cx="8785225" cy="3022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045">
                  <a:extLst>
                    <a:ext uri="{9D8B030D-6E8A-4147-A177-3AD203B41FA5}">
                      <a16:colId xmlns:a16="http://schemas.microsoft.com/office/drawing/2014/main" val="2111477722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1735853862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2088938199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4071805779"/>
                    </a:ext>
                  </a:extLst>
                </a:gridCol>
                <a:gridCol w="1757045">
                  <a:extLst>
                    <a:ext uri="{9D8B030D-6E8A-4147-A177-3AD203B41FA5}">
                      <a16:colId xmlns:a16="http://schemas.microsoft.com/office/drawing/2014/main" val="2941124234"/>
                    </a:ext>
                  </a:extLst>
                </a:gridCol>
              </a:tblGrid>
              <a:tr h="218061">
                <a:tc rowSpan="2" gridSpan="2"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Country (%)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 (%)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353986"/>
                  </a:ext>
                </a:extLst>
              </a:tr>
              <a:tr h="218061">
                <a:tc gridSpan="2" vMerge="1">
                  <a:txBody>
                    <a:bodyPr/>
                    <a:lstStyle/>
                    <a:p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it-IT" sz="1400" b="1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HU</a:t>
                      </a:r>
                      <a:endParaRPr lang="it-IT" sz="1400" b="1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78245"/>
                  </a:ext>
                </a:extLst>
              </a:tr>
              <a:tr h="214699">
                <a:tc rowSpan="3"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33.3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46.2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38.2</a:t>
                      </a:r>
                      <a:endParaRPr lang="it-IT" sz="1400" i="1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31157727"/>
                  </a:ext>
                </a:extLst>
              </a:tr>
              <a:tr h="214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66.7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53.8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61.8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3073705"/>
                  </a:ext>
                </a:extLst>
              </a:tr>
              <a:tr h="214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575594"/>
                  </a:ext>
                </a:extLst>
              </a:tr>
              <a:tr h="218061">
                <a:tc rowSpan="5"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Level of education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High school</a:t>
                      </a:r>
                      <a:endParaRPr lang="it-IT" sz="1400" i="1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2.9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4796111"/>
                  </a:ext>
                </a:extLst>
              </a:tr>
              <a:tr h="214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Some college</a:t>
                      </a:r>
                      <a:endParaRPr lang="it-IT" sz="1400" i="1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14.3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38.5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23.5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3257783"/>
                  </a:ext>
                </a:extLst>
              </a:tr>
              <a:tr h="214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Bachelor’s degree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61.9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15.4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44.1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9578892"/>
                  </a:ext>
                </a:extLst>
              </a:tr>
              <a:tr h="214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Postgrad. degree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19.0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46.2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29.4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0747607"/>
                  </a:ext>
                </a:extLst>
              </a:tr>
              <a:tr h="214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991245"/>
                  </a:ext>
                </a:extLst>
              </a:tr>
              <a:tr h="214699">
                <a:tc rowSpan="4"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Work condition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Full time</a:t>
                      </a:r>
                      <a:endParaRPr lang="it-IT" sz="1400" i="1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95.2</a:t>
                      </a:r>
                      <a:endParaRPr lang="it-IT" sz="1400" i="1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84.6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91.2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54309450"/>
                  </a:ext>
                </a:extLst>
              </a:tr>
              <a:tr h="2180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Part time</a:t>
                      </a:r>
                      <a:endParaRPr lang="it-IT" sz="1400" i="1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15.4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5.9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6704341"/>
                  </a:ext>
                </a:extLst>
              </a:tr>
              <a:tr h="2180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Student</a:t>
                      </a:r>
                      <a:endParaRPr lang="it-IT" sz="1400" i="1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2.9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4415624"/>
                  </a:ext>
                </a:extLst>
              </a:tr>
              <a:tr h="2146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it-IT" sz="1400" i="1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068008"/>
                  </a:ext>
                </a:extLst>
              </a:tr>
            </a:tbl>
          </a:graphicData>
        </a:graphic>
      </p:graphicFrame>
      <p:sp>
        <p:nvSpPr>
          <p:cNvPr id="14418" name="Rettangolo 1">
            <a:extLst>
              <a:ext uri="{FF2B5EF4-FFF2-40B4-BE49-F238E27FC236}">
                <a16:creationId xmlns:a16="http://schemas.microsoft.com/office/drawing/2014/main" id="{976BD53E-234E-470B-964F-D646C7F7C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0768"/>
            <a:ext cx="88661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GB" altLang="it-IT" u="none" dirty="0">
                <a:latin typeface="+mn-lt"/>
              </a:rPr>
              <a:t>35 farmers based in the United States (21) and Hungary (14)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u="none" dirty="0">
                <a:latin typeface="+mn-lt"/>
              </a:rPr>
              <a:t>face-to-face, telephone and on-line interviews in 2018 with </a:t>
            </a:r>
            <a:r>
              <a:rPr lang="en-GB" altLang="it-IT" i="1" u="none" dirty="0">
                <a:latin typeface="+mn-lt"/>
              </a:rPr>
              <a:t>Qualtrics</a:t>
            </a:r>
            <a:r>
              <a:rPr lang="en-GB" altLang="it-IT" u="none" dirty="0">
                <a:latin typeface="+mn-lt"/>
              </a:rPr>
              <a:t> support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u="none" dirty="0">
                <a:latin typeface="+mn-lt"/>
              </a:rPr>
              <a:t>on-site hosting of researchers to ensure data collection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altLang="it-IT" u="none" dirty="0">
              <a:latin typeface="+mn-lt"/>
            </a:endParaRPr>
          </a:p>
        </p:txBody>
      </p:sp>
      <p:sp>
        <p:nvSpPr>
          <p:cNvPr id="14419" name="Ovale 2">
            <a:extLst>
              <a:ext uri="{FF2B5EF4-FFF2-40B4-BE49-F238E27FC236}">
                <a16:creationId xmlns:a16="http://schemas.microsoft.com/office/drawing/2014/main" id="{3F1033CD-2E23-4639-959F-4C6E711DF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853135"/>
            <a:ext cx="2735263" cy="28733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420" name="Ovale 6">
            <a:extLst>
              <a:ext uri="{FF2B5EF4-FFF2-40B4-BE49-F238E27FC236}">
                <a16:creationId xmlns:a16="http://schemas.microsoft.com/office/drawing/2014/main" id="{4FEA8724-C210-4663-9811-D4C666192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588" y="3675460"/>
            <a:ext cx="819150" cy="53975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421" name="Ovale 7">
            <a:extLst>
              <a:ext uri="{FF2B5EF4-FFF2-40B4-BE49-F238E27FC236}">
                <a16:creationId xmlns:a16="http://schemas.microsoft.com/office/drawing/2014/main" id="{93076C6F-5395-485A-B87A-07D3AFF9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4402535"/>
            <a:ext cx="673100" cy="4667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422" name="Rettangolo 4">
            <a:extLst>
              <a:ext uri="{FF2B5EF4-FFF2-40B4-BE49-F238E27FC236}">
                <a16:creationId xmlns:a16="http://schemas.microsoft.com/office/drawing/2014/main" id="{04B13222-8802-4E29-8F49-90AC9D78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2576" y="5409798"/>
            <a:ext cx="9361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buFont typeface="Wingdings" panose="05000000000000000000" pitchFamily="2" charset="2"/>
              <a:buChar char="q"/>
            </a:pPr>
            <a:r>
              <a:rPr lang="en-GB" altLang="it-IT" u="none" dirty="0">
                <a:latin typeface="+mn-lt"/>
              </a:rPr>
              <a:t>farmers’ CSA experience is well distributed (1 year - 10 years)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altLang="it-IT" u="none" dirty="0">
                <a:latin typeface="+mn-lt"/>
              </a:rPr>
              <a:t>farmers tend to renew their CSA farming experience for the following years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3">
            <a:extLst>
              <a:ext uri="{FF2B5EF4-FFF2-40B4-BE49-F238E27FC236}">
                <a16:creationId xmlns:a16="http://schemas.microsoft.com/office/drawing/2014/main" id="{F195AE4B-4599-4364-9534-1F1AAC43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6207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3200" b="1" u="none"/>
              <a:t>DATA ELABORATION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541424-5D33-4EF2-BAC4-5B8405144D9E}"/>
              </a:ext>
            </a:extLst>
          </p:cNvPr>
          <p:cNvSpPr/>
          <p:nvPr/>
        </p:nvSpPr>
        <p:spPr>
          <a:xfrm>
            <a:off x="935831" y="1988840"/>
            <a:ext cx="7272337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lvl="1" indent="-361950">
              <a:buFont typeface="Wingdings" pitchFamily="2" charset="2"/>
              <a:buChar char="q"/>
              <a:defRPr/>
            </a:pPr>
            <a:r>
              <a:rPr lang="en-GB" sz="2400" u="none" dirty="0"/>
              <a:t>Data Elaboration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400" u="none" dirty="0"/>
              <a:t>Step 1 </a:t>
            </a:r>
            <a:r>
              <a:rPr lang="en-GB" sz="2400" u="none" dirty="0">
                <a:sym typeface="Wingdings" pitchFamily="2" charset="2"/>
              </a:rPr>
              <a:t> </a:t>
            </a:r>
            <a:r>
              <a:rPr lang="en-GB" sz="2400" u="none" dirty="0" err="1">
                <a:sym typeface="Wingdings" pitchFamily="2" charset="2"/>
              </a:rPr>
              <a:t>Anova</a:t>
            </a:r>
            <a:r>
              <a:rPr lang="en-GB" sz="2400" u="none" dirty="0">
                <a:sym typeface="Wingdings" pitchFamily="2" charset="2"/>
              </a:rPr>
              <a:t> Test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400" u="none" dirty="0">
                <a:sym typeface="Wingdings" pitchFamily="2" charset="2"/>
              </a:rPr>
              <a:t>Step 2  Average values of constructs’ items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400" u="none" dirty="0">
                <a:sym typeface="Wingdings" pitchFamily="2" charset="2"/>
              </a:rPr>
              <a:t>Step 3  Principal Component Analysis (with convergent and discriminant analysis) on perceived benefits and drawbacks</a:t>
            </a:r>
          </a:p>
          <a:p>
            <a:pPr lvl="1">
              <a:defRPr/>
            </a:pPr>
            <a:r>
              <a:rPr lang="en-GB" sz="2400" u="none" dirty="0">
                <a:sym typeface="Wingdings" pitchFamily="2" charset="2"/>
              </a:rPr>
              <a:t>Software: SPSS Statistics</a:t>
            </a:r>
            <a:endParaRPr lang="en-GB" sz="2400" u="non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1">
            <a:extLst>
              <a:ext uri="{FF2B5EF4-FFF2-40B4-BE49-F238E27FC236}">
                <a16:creationId xmlns:a16="http://schemas.microsoft.com/office/drawing/2014/main" id="{D02D3FA5-5397-4394-AD92-D444067B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848"/>
            <a:ext cx="91440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asellaDiTesto 3">
            <a:extLst>
              <a:ext uri="{FF2B5EF4-FFF2-40B4-BE49-F238E27FC236}">
                <a16:creationId xmlns:a16="http://schemas.microsoft.com/office/drawing/2014/main" id="{FDA6AF39-07B5-4FE8-902D-B172E87AD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it-IT" sz="4400" b="1" u="none" dirty="0"/>
              <a:t>    RESULTS</a:t>
            </a:r>
            <a:r>
              <a:rPr lang="en-GB" altLang="it-IT" sz="1600" b="1" u="none" dirty="0"/>
              <a:t>         </a:t>
            </a:r>
            <a:r>
              <a:rPr lang="en-GB" altLang="it-IT" b="1" i="1" u="none" dirty="0"/>
              <a:t>CSA farmers’ perceptions on benefit items</a:t>
            </a:r>
          </a:p>
        </p:txBody>
      </p:sp>
      <p:cxnSp>
        <p:nvCxnSpPr>
          <p:cNvPr id="16388" name="Connettore 2 37">
            <a:extLst>
              <a:ext uri="{FF2B5EF4-FFF2-40B4-BE49-F238E27FC236}">
                <a16:creationId xmlns:a16="http://schemas.microsoft.com/office/drawing/2014/main" id="{67ED8BDB-7418-41CC-BD52-48C276B8AA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3350" y="1341438"/>
            <a:ext cx="431800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" name="Connettore 2 39">
            <a:extLst>
              <a:ext uri="{FF2B5EF4-FFF2-40B4-BE49-F238E27FC236}">
                <a16:creationId xmlns:a16="http://schemas.microsoft.com/office/drawing/2014/main" id="{3F45A167-6A18-4579-9319-C0DE213171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2349500"/>
            <a:ext cx="431800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0" name="Connettore 2 40">
            <a:extLst>
              <a:ext uri="{FF2B5EF4-FFF2-40B4-BE49-F238E27FC236}">
                <a16:creationId xmlns:a16="http://schemas.microsoft.com/office/drawing/2014/main" id="{51B0AFCB-3AB2-4D5E-9884-BC9C718C60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8888" y="4365625"/>
            <a:ext cx="433387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" name="Connettore 2 41">
            <a:extLst>
              <a:ext uri="{FF2B5EF4-FFF2-40B4-BE49-F238E27FC236}">
                <a16:creationId xmlns:a16="http://schemas.microsoft.com/office/drawing/2014/main" id="{26BFED1E-B941-4D65-804E-732A6639A6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5229225"/>
            <a:ext cx="431800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" name="Connettore 2 2">
            <a:extLst>
              <a:ext uri="{FF2B5EF4-FFF2-40B4-BE49-F238E27FC236}">
                <a16:creationId xmlns:a16="http://schemas.microsoft.com/office/drawing/2014/main" id="{75504B83-E3C7-4FA5-8FB8-8CD48402B8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1628775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" name="Connettore 2 2">
            <a:extLst>
              <a:ext uri="{FF2B5EF4-FFF2-40B4-BE49-F238E27FC236}">
                <a16:creationId xmlns:a16="http://schemas.microsoft.com/office/drawing/2014/main" id="{F3DBFF89-50F3-4ACF-9031-5307A3FE04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1781175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" name="Connettore 2 2">
            <a:extLst>
              <a:ext uri="{FF2B5EF4-FFF2-40B4-BE49-F238E27FC236}">
                <a16:creationId xmlns:a16="http://schemas.microsoft.com/office/drawing/2014/main" id="{CE914206-A96B-4894-B64E-BE715919A8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1450975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Connettore 2 2">
            <a:extLst>
              <a:ext uri="{FF2B5EF4-FFF2-40B4-BE49-F238E27FC236}">
                <a16:creationId xmlns:a16="http://schemas.microsoft.com/office/drawing/2014/main" id="{2998A948-BCF9-4D23-8105-11A21E88B9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2565400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Connettore 2 2">
            <a:extLst>
              <a:ext uri="{FF2B5EF4-FFF2-40B4-BE49-F238E27FC236}">
                <a16:creationId xmlns:a16="http://schemas.microsoft.com/office/drawing/2014/main" id="{06E426DD-73FA-4618-87C8-06B015AA79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2925763"/>
            <a:ext cx="720725" cy="28733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Connettore 2 2">
            <a:extLst>
              <a:ext uri="{FF2B5EF4-FFF2-40B4-BE49-F238E27FC236}">
                <a16:creationId xmlns:a16="http://schemas.microsoft.com/office/drawing/2014/main" id="{A47CA66D-218A-4E0E-AA5C-F2D7B832F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4437063"/>
            <a:ext cx="720725" cy="28733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Connettore 2 2">
            <a:extLst>
              <a:ext uri="{FF2B5EF4-FFF2-40B4-BE49-F238E27FC236}">
                <a16:creationId xmlns:a16="http://schemas.microsoft.com/office/drawing/2014/main" id="{7256B8EA-351D-4291-A786-DF587359D9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5445125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Connettore 2 2">
            <a:extLst>
              <a:ext uri="{FF2B5EF4-FFF2-40B4-BE49-F238E27FC236}">
                <a16:creationId xmlns:a16="http://schemas.microsoft.com/office/drawing/2014/main" id="{6B33C9E8-3B0A-4F7F-9D65-8237754426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1270000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400" name="Immagine 14">
            <a:extLst>
              <a:ext uri="{FF2B5EF4-FFF2-40B4-BE49-F238E27FC236}">
                <a16:creationId xmlns:a16="http://schemas.microsoft.com/office/drawing/2014/main" id="{61A75183-742C-4341-B7A7-FE95EDBA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5"/>
            <a:ext cx="914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2">
            <a:extLst>
              <a:ext uri="{FF2B5EF4-FFF2-40B4-BE49-F238E27FC236}">
                <a16:creationId xmlns:a16="http://schemas.microsoft.com/office/drawing/2014/main" id="{2E31CCB1-EEB0-4DA2-ACA5-38EE01B7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1" name="Connettore 2 4">
            <a:extLst>
              <a:ext uri="{FF2B5EF4-FFF2-40B4-BE49-F238E27FC236}">
                <a16:creationId xmlns:a16="http://schemas.microsoft.com/office/drawing/2014/main" id="{AF2CC754-8D0E-4943-99A7-BF85071604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3350" y="620713"/>
            <a:ext cx="431800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2" name="Connettore 2 5">
            <a:extLst>
              <a:ext uri="{FF2B5EF4-FFF2-40B4-BE49-F238E27FC236}">
                <a16:creationId xmlns:a16="http://schemas.microsoft.com/office/drawing/2014/main" id="{1CD04160-AB67-44A1-B213-7B0AAE1393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31913" y="2852738"/>
            <a:ext cx="431800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3" name="Connettore 2 6">
            <a:extLst>
              <a:ext uri="{FF2B5EF4-FFF2-40B4-BE49-F238E27FC236}">
                <a16:creationId xmlns:a16="http://schemas.microsoft.com/office/drawing/2014/main" id="{E8F64F3A-894C-4840-A637-5098147464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3350" y="4365625"/>
            <a:ext cx="431800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4" name="Connettore 2 8">
            <a:extLst>
              <a:ext uri="{FF2B5EF4-FFF2-40B4-BE49-F238E27FC236}">
                <a16:creationId xmlns:a16="http://schemas.microsoft.com/office/drawing/2014/main" id="{DB0D1DE0-26F8-4B39-9447-FC51CAEB7B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5157788"/>
            <a:ext cx="431800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15" name="Immagine 14">
            <a:extLst>
              <a:ext uri="{FF2B5EF4-FFF2-40B4-BE49-F238E27FC236}">
                <a16:creationId xmlns:a16="http://schemas.microsoft.com/office/drawing/2014/main" id="{B0DCFB4D-022C-48E5-95E8-85EE0621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6" name="Connettore 2 2">
            <a:extLst>
              <a:ext uri="{FF2B5EF4-FFF2-40B4-BE49-F238E27FC236}">
                <a16:creationId xmlns:a16="http://schemas.microsoft.com/office/drawing/2014/main" id="{83BA172B-0DB9-410F-A483-C6D413D521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981075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7" name="Connettore 2 9">
            <a:extLst>
              <a:ext uri="{FF2B5EF4-FFF2-40B4-BE49-F238E27FC236}">
                <a16:creationId xmlns:a16="http://schemas.microsoft.com/office/drawing/2014/main" id="{F3457355-EFFA-48D0-B944-4419075C1A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1341438"/>
            <a:ext cx="720725" cy="28733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8" name="Connettore 2 10">
            <a:extLst>
              <a:ext uri="{FF2B5EF4-FFF2-40B4-BE49-F238E27FC236}">
                <a16:creationId xmlns:a16="http://schemas.microsoft.com/office/drawing/2014/main" id="{D52A0415-14DA-472A-934D-F24172902B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2995613"/>
            <a:ext cx="720725" cy="2889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9" name="Connettore 2 11">
            <a:extLst>
              <a:ext uri="{FF2B5EF4-FFF2-40B4-BE49-F238E27FC236}">
                <a16:creationId xmlns:a16="http://schemas.microsoft.com/office/drawing/2014/main" id="{42611CC0-84B1-4D17-B954-74498271B0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3213100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0" name="Connettore 2 12">
            <a:extLst>
              <a:ext uri="{FF2B5EF4-FFF2-40B4-BE49-F238E27FC236}">
                <a16:creationId xmlns:a16="http://schemas.microsoft.com/office/drawing/2014/main" id="{B3A59949-813A-41DB-93C6-4CC3B036CB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4437063"/>
            <a:ext cx="720725" cy="28733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1" name="Connettore 2 13">
            <a:extLst>
              <a:ext uri="{FF2B5EF4-FFF2-40B4-BE49-F238E27FC236}">
                <a16:creationId xmlns:a16="http://schemas.microsoft.com/office/drawing/2014/main" id="{A82D656F-B1BF-4174-8284-A4103A4B1F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5949950"/>
            <a:ext cx="720725" cy="2873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2" name="Connettore 2 14">
            <a:extLst>
              <a:ext uri="{FF2B5EF4-FFF2-40B4-BE49-F238E27FC236}">
                <a16:creationId xmlns:a16="http://schemas.microsoft.com/office/drawing/2014/main" id="{64E00A66-5808-41D2-B2B0-29CDBA10F8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5300663"/>
            <a:ext cx="720725" cy="2889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9">
            <a:extLst>
              <a:ext uri="{FF2B5EF4-FFF2-40B4-BE49-F238E27FC236}">
                <a16:creationId xmlns:a16="http://schemas.microsoft.com/office/drawing/2014/main" id="{550CFFE3-2E07-42B4-8B45-A9EDA2F5CE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1701800"/>
            <a:ext cx="720725" cy="287338"/>
          </a:xfrm>
          <a:prstGeom prst="straightConnector1">
            <a:avLst/>
          </a:prstGeom>
          <a:noFill/>
          <a:ln w="25400" algn="ctr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4" name="Connettore 2 10">
            <a:extLst>
              <a:ext uri="{FF2B5EF4-FFF2-40B4-BE49-F238E27FC236}">
                <a16:creationId xmlns:a16="http://schemas.microsoft.com/office/drawing/2014/main" id="{29D62C33-CF77-4013-952B-9495E0E563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2779713"/>
            <a:ext cx="720725" cy="2889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5" name="Connettore 2 10">
            <a:extLst>
              <a:ext uri="{FF2B5EF4-FFF2-40B4-BE49-F238E27FC236}">
                <a16:creationId xmlns:a16="http://schemas.microsoft.com/office/drawing/2014/main" id="{B82F62C7-49EF-4514-B17C-BAD9DDB4AB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3427413"/>
            <a:ext cx="720725" cy="2889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0">
            <a:extLst>
              <a:ext uri="{FF2B5EF4-FFF2-40B4-BE49-F238E27FC236}">
                <a16:creationId xmlns:a16="http://schemas.microsoft.com/office/drawing/2014/main" id="{1CFB2C82-4634-4401-A07C-845A82DB8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5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it-IT" sz="2000" b="1" i="1" u="none"/>
              <a:t>CSA farmers’ perceptions on drawback items</a:t>
            </a:r>
          </a:p>
        </p:txBody>
      </p:sp>
      <p:pic>
        <p:nvPicPr>
          <p:cNvPr id="18435" name="Immagine 1">
            <a:extLst>
              <a:ext uri="{FF2B5EF4-FFF2-40B4-BE49-F238E27FC236}">
                <a16:creationId xmlns:a16="http://schemas.microsoft.com/office/drawing/2014/main" id="{975D3BDC-9BA9-4935-8678-AB787346A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>
            <a:fillRect/>
          </a:stretch>
        </p:blipFill>
        <p:spPr bwMode="auto">
          <a:xfrm>
            <a:off x="0" y="765175"/>
            <a:ext cx="9144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ttangolo 9">
            <a:extLst>
              <a:ext uri="{FF2B5EF4-FFF2-40B4-BE49-F238E27FC236}">
                <a16:creationId xmlns:a16="http://schemas.microsoft.com/office/drawing/2014/main" id="{8FB31B0D-923E-4D20-A69E-95F758187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981075"/>
            <a:ext cx="2016125" cy="287338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cxnSp>
        <p:nvCxnSpPr>
          <p:cNvPr id="18437" name="Connettore 2 12">
            <a:extLst>
              <a:ext uri="{FF2B5EF4-FFF2-40B4-BE49-F238E27FC236}">
                <a16:creationId xmlns:a16="http://schemas.microsoft.com/office/drawing/2014/main" id="{1FB2BB91-6A41-448E-AA9D-4C8BA50727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3350" y="1628775"/>
            <a:ext cx="431800" cy="0"/>
          </a:xfrm>
          <a:prstGeom prst="straightConnector1">
            <a:avLst/>
          </a:prstGeom>
          <a:noFill/>
          <a:ln w="31750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8" name="Connettore 2 14">
            <a:extLst>
              <a:ext uri="{FF2B5EF4-FFF2-40B4-BE49-F238E27FC236}">
                <a16:creationId xmlns:a16="http://schemas.microsoft.com/office/drawing/2014/main" id="{BAB89504-F6B7-4C3E-BEB4-F1758F9908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31913" y="2565400"/>
            <a:ext cx="431800" cy="0"/>
          </a:xfrm>
          <a:prstGeom prst="straightConnector1">
            <a:avLst/>
          </a:prstGeom>
          <a:noFill/>
          <a:ln w="31750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9" name="Connettore 2 15">
            <a:extLst>
              <a:ext uri="{FF2B5EF4-FFF2-40B4-BE49-F238E27FC236}">
                <a16:creationId xmlns:a16="http://schemas.microsoft.com/office/drawing/2014/main" id="{154018C5-4547-45CC-ABC4-7ACB18319F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8888" y="3933825"/>
            <a:ext cx="433387" cy="0"/>
          </a:xfrm>
          <a:prstGeom prst="straightConnector1">
            <a:avLst/>
          </a:prstGeom>
          <a:noFill/>
          <a:ln w="31750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0" name="Connettore 2 16">
            <a:extLst>
              <a:ext uri="{FF2B5EF4-FFF2-40B4-BE49-F238E27FC236}">
                <a16:creationId xmlns:a16="http://schemas.microsoft.com/office/drawing/2014/main" id="{46331929-F918-4551-816D-9D33CE9D28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31913" y="5084763"/>
            <a:ext cx="431800" cy="0"/>
          </a:xfrm>
          <a:prstGeom prst="straightConnector1">
            <a:avLst/>
          </a:prstGeom>
          <a:noFill/>
          <a:ln w="31750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1" name="Connettore 2 8">
            <a:extLst>
              <a:ext uri="{FF2B5EF4-FFF2-40B4-BE49-F238E27FC236}">
                <a16:creationId xmlns:a16="http://schemas.microsoft.com/office/drawing/2014/main" id="{2EF43B77-3B32-4EB1-8DE9-548BD61E4A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1989138"/>
            <a:ext cx="360362" cy="144462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2" name="Connettore 2 9">
            <a:extLst>
              <a:ext uri="{FF2B5EF4-FFF2-40B4-BE49-F238E27FC236}">
                <a16:creationId xmlns:a16="http://schemas.microsoft.com/office/drawing/2014/main" id="{D6F93312-0D66-402C-9C34-DDBC5E9BFA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2822575"/>
            <a:ext cx="360362" cy="1619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3" name="Connettore 2 10">
            <a:extLst>
              <a:ext uri="{FF2B5EF4-FFF2-40B4-BE49-F238E27FC236}">
                <a16:creationId xmlns:a16="http://schemas.microsoft.com/office/drawing/2014/main" id="{06E77969-9BCC-4FFB-9EFD-AC4527B15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4005263"/>
            <a:ext cx="400050" cy="15557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4" name="Connettore 2 11">
            <a:extLst>
              <a:ext uri="{FF2B5EF4-FFF2-40B4-BE49-F238E27FC236}">
                <a16:creationId xmlns:a16="http://schemas.microsoft.com/office/drawing/2014/main" id="{9D705E95-10D5-4B8A-A81E-97A1447C14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5157788"/>
            <a:ext cx="401637" cy="149225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5" name="Connettore 2 12">
            <a:extLst>
              <a:ext uri="{FF2B5EF4-FFF2-40B4-BE49-F238E27FC236}">
                <a16:creationId xmlns:a16="http://schemas.microsoft.com/office/drawing/2014/main" id="{541E4B6C-71B9-4CD1-BA09-5AF1F6DED5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5732463"/>
            <a:ext cx="400050" cy="147637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9">
            <a:extLst>
              <a:ext uri="{FF2B5EF4-FFF2-40B4-BE49-F238E27FC236}">
                <a16:creationId xmlns:a16="http://schemas.microsoft.com/office/drawing/2014/main" id="{D725C915-97BE-4098-80F7-559697C16D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2565400"/>
            <a:ext cx="360362" cy="142875"/>
          </a:xfrm>
          <a:prstGeom prst="straightConnector1">
            <a:avLst/>
          </a:prstGeom>
          <a:noFill/>
          <a:ln w="25400" algn="ctr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2 9">
            <a:extLst>
              <a:ext uri="{FF2B5EF4-FFF2-40B4-BE49-F238E27FC236}">
                <a16:creationId xmlns:a16="http://schemas.microsoft.com/office/drawing/2014/main" id="{72AF44A6-23EE-4FB1-81E8-AF6061A3C3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4292600"/>
            <a:ext cx="360362" cy="144463"/>
          </a:xfrm>
          <a:prstGeom prst="straightConnector1">
            <a:avLst/>
          </a:prstGeom>
          <a:noFill/>
          <a:ln w="25400" algn="ctr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8">
            <a:extLst>
              <a:ext uri="{FF2B5EF4-FFF2-40B4-BE49-F238E27FC236}">
                <a16:creationId xmlns:a16="http://schemas.microsoft.com/office/drawing/2014/main" id="{248C4743-4615-4EB1-B73F-0E96DCE1A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-26988"/>
            <a:ext cx="8459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it-IT" b="1" i="1" u="none"/>
              <a:t>CSA farmers’ perceptions on management benefits and drawback items with significant one-way ANOVA (US and HU farmers)</a:t>
            </a:r>
          </a:p>
        </p:txBody>
      </p:sp>
      <p:pic>
        <p:nvPicPr>
          <p:cNvPr id="19459" name="Immagine 1">
            <a:extLst>
              <a:ext uri="{FF2B5EF4-FFF2-40B4-BE49-F238E27FC236}">
                <a16:creationId xmlns:a16="http://schemas.microsoft.com/office/drawing/2014/main" id="{464AF2A3-9C92-49E8-B006-BABDBE4C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ttangolo 21">
            <a:extLst>
              <a:ext uri="{FF2B5EF4-FFF2-40B4-BE49-F238E27FC236}">
                <a16:creationId xmlns:a16="http://schemas.microsoft.com/office/drawing/2014/main" id="{187F9669-3976-427A-B3FD-6DD6CA8F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1052513"/>
            <a:ext cx="1657350" cy="252412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cxnSp>
        <p:nvCxnSpPr>
          <p:cNvPr id="19461" name="Connettore 1 4">
            <a:extLst>
              <a:ext uri="{FF2B5EF4-FFF2-40B4-BE49-F238E27FC236}">
                <a16:creationId xmlns:a16="http://schemas.microsoft.com/office/drawing/2014/main" id="{16A64632-FE73-461F-B6CD-2F8AF981F2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6477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2" name="Connettore 2 4">
            <a:extLst>
              <a:ext uri="{FF2B5EF4-FFF2-40B4-BE49-F238E27FC236}">
                <a16:creationId xmlns:a16="http://schemas.microsoft.com/office/drawing/2014/main" id="{D2CADD46-E2C0-4F03-AE58-F89D67A55A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08175" y="1412875"/>
            <a:ext cx="503238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Connettore 2 4">
            <a:extLst>
              <a:ext uri="{FF2B5EF4-FFF2-40B4-BE49-F238E27FC236}">
                <a16:creationId xmlns:a16="http://schemas.microsoft.com/office/drawing/2014/main" id="{64235488-11A1-4C25-82D3-C107325980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63713" y="2997200"/>
            <a:ext cx="503237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4" name="Ovale 7">
            <a:extLst>
              <a:ext uri="{FF2B5EF4-FFF2-40B4-BE49-F238E27FC236}">
                <a16:creationId xmlns:a16="http://schemas.microsoft.com/office/drawing/2014/main" id="{7356F734-6321-4B36-B5DA-43ED68E5B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1412875"/>
            <a:ext cx="865187" cy="55356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cxnSp>
        <p:nvCxnSpPr>
          <p:cNvPr id="19465" name="Connettore 2 10">
            <a:extLst>
              <a:ext uri="{FF2B5EF4-FFF2-40B4-BE49-F238E27FC236}">
                <a16:creationId xmlns:a16="http://schemas.microsoft.com/office/drawing/2014/main" id="{2018AA77-224D-450B-913D-8E2020E2C0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1773238"/>
            <a:ext cx="247650" cy="71437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6" name="Connettore 2 10">
            <a:extLst>
              <a:ext uri="{FF2B5EF4-FFF2-40B4-BE49-F238E27FC236}">
                <a16:creationId xmlns:a16="http://schemas.microsoft.com/office/drawing/2014/main" id="{05FCF646-47DF-48D4-A14F-6EA956A8CF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6453188"/>
            <a:ext cx="247650" cy="71437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7" name="Connettore 2 10">
            <a:extLst>
              <a:ext uri="{FF2B5EF4-FFF2-40B4-BE49-F238E27FC236}">
                <a16:creationId xmlns:a16="http://schemas.microsoft.com/office/drawing/2014/main" id="{84CC39A9-B6FA-42D2-9396-101573B8C0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5876925"/>
            <a:ext cx="247650" cy="7302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8" name="Connettore 2 10">
            <a:extLst>
              <a:ext uri="{FF2B5EF4-FFF2-40B4-BE49-F238E27FC236}">
                <a16:creationId xmlns:a16="http://schemas.microsoft.com/office/drawing/2014/main" id="{FCDF67A2-0EB9-4180-9637-4C5BA752A5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8588" y="3284538"/>
            <a:ext cx="247650" cy="7302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8">
            <a:extLst>
              <a:ext uri="{FF2B5EF4-FFF2-40B4-BE49-F238E27FC236}">
                <a16:creationId xmlns:a16="http://schemas.microsoft.com/office/drawing/2014/main" id="{49CD884D-F3F6-4CEA-839F-D665917F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-53975"/>
            <a:ext cx="838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it-IT" b="1" i="1" u="none"/>
              <a:t>CSA farmers’ perceptions on management benefits items </a:t>
            </a:r>
          </a:p>
          <a:p>
            <a:pPr algn="r"/>
            <a:r>
              <a:rPr lang="en-GB" altLang="it-IT" b="1" i="1" u="none"/>
              <a:t>with significant one-way ANOVA (US and HU farmers)</a:t>
            </a:r>
          </a:p>
        </p:txBody>
      </p:sp>
      <p:pic>
        <p:nvPicPr>
          <p:cNvPr id="20483" name="Immagine 4">
            <a:extLst>
              <a:ext uri="{FF2B5EF4-FFF2-40B4-BE49-F238E27FC236}">
                <a16:creationId xmlns:a16="http://schemas.microsoft.com/office/drawing/2014/main" id="{71889C44-1B76-47C1-8BA7-D9377F60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23875"/>
            <a:ext cx="9144001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6">
            <a:extLst>
              <a:ext uri="{FF2B5EF4-FFF2-40B4-BE49-F238E27FC236}">
                <a16:creationId xmlns:a16="http://schemas.microsoft.com/office/drawing/2014/main" id="{C5CEEBF0-EE30-4EF1-9149-9D0FAAA62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7600"/>
            <a:ext cx="9144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magine 7">
            <a:extLst>
              <a:ext uri="{FF2B5EF4-FFF2-40B4-BE49-F238E27FC236}">
                <a16:creationId xmlns:a16="http://schemas.microsoft.com/office/drawing/2014/main" id="{28D5F7EB-50CC-4762-A3B5-5D4B63D7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6" name="Connettore 2 4">
            <a:extLst>
              <a:ext uri="{FF2B5EF4-FFF2-40B4-BE49-F238E27FC236}">
                <a16:creationId xmlns:a16="http://schemas.microsoft.com/office/drawing/2014/main" id="{B77B30AD-EBD7-46A1-A07F-A095C82F59F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24075" y="1125538"/>
            <a:ext cx="503238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7" name="Connettore 2 4">
            <a:extLst>
              <a:ext uri="{FF2B5EF4-FFF2-40B4-BE49-F238E27FC236}">
                <a16:creationId xmlns:a16="http://schemas.microsoft.com/office/drawing/2014/main" id="{683DA2FA-A97E-4402-8BC2-450478A5880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08175" y="1916113"/>
            <a:ext cx="503238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8" name="Connettore 2 4">
            <a:extLst>
              <a:ext uri="{FF2B5EF4-FFF2-40B4-BE49-F238E27FC236}">
                <a16:creationId xmlns:a16="http://schemas.microsoft.com/office/drawing/2014/main" id="{DBB5EF00-8B6E-4FF1-B0EB-5E89F87BA5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08175" y="2708275"/>
            <a:ext cx="503238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9" name="Connettore 2 4">
            <a:extLst>
              <a:ext uri="{FF2B5EF4-FFF2-40B4-BE49-F238E27FC236}">
                <a16:creationId xmlns:a16="http://schemas.microsoft.com/office/drawing/2014/main" id="{B52BFDA3-E9C8-4025-BA33-E54A98ECC54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35150" y="5084763"/>
            <a:ext cx="504825" cy="0"/>
          </a:xfrm>
          <a:prstGeom prst="straightConnector1">
            <a:avLst/>
          </a:prstGeom>
          <a:noFill/>
          <a:ln w="3175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0" name="Ovale 9">
            <a:extLst>
              <a:ext uri="{FF2B5EF4-FFF2-40B4-BE49-F238E27FC236}">
                <a16:creationId xmlns:a16="http://schemas.microsoft.com/office/drawing/2014/main" id="{2E4E6DA2-2180-47DC-BF79-BF27EBBF5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881063"/>
            <a:ext cx="719137" cy="586105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cxnSp>
        <p:nvCxnSpPr>
          <p:cNvPr id="20491" name="Connettore 2 10">
            <a:extLst>
              <a:ext uri="{FF2B5EF4-FFF2-40B4-BE49-F238E27FC236}">
                <a16:creationId xmlns:a16="http://schemas.microsoft.com/office/drawing/2014/main" id="{F3323412-9109-479F-873C-B7C403F4EA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4076700"/>
            <a:ext cx="247650" cy="7302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2" name="Connettore 2 12">
            <a:extLst>
              <a:ext uri="{FF2B5EF4-FFF2-40B4-BE49-F238E27FC236}">
                <a16:creationId xmlns:a16="http://schemas.microsoft.com/office/drawing/2014/main" id="{6D494557-8078-4201-BF8E-1E845495F2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573463"/>
            <a:ext cx="247650" cy="7302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3" name="Connettore 2 13">
            <a:extLst>
              <a:ext uri="{FF2B5EF4-FFF2-40B4-BE49-F238E27FC236}">
                <a16:creationId xmlns:a16="http://schemas.microsoft.com/office/drawing/2014/main" id="{0CB16557-0620-4083-A92B-C665778A5C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2997200"/>
            <a:ext cx="247650" cy="7302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4" name="Connettore 2 14">
            <a:extLst>
              <a:ext uri="{FF2B5EF4-FFF2-40B4-BE49-F238E27FC236}">
                <a16:creationId xmlns:a16="http://schemas.microsoft.com/office/drawing/2014/main" id="{136F2DE2-BD01-4464-8DA1-2E4A27B09D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8588" y="1411288"/>
            <a:ext cx="247650" cy="7302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5" name="Connettore 2 15">
            <a:extLst>
              <a:ext uri="{FF2B5EF4-FFF2-40B4-BE49-F238E27FC236}">
                <a16:creationId xmlns:a16="http://schemas.microsoft.com/office/drawing/2014/main" id="{42C9C09E-5B1B-4F51-9219-2B13532FA9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6165850"/>
            <a:ext cx="247650" cy="7302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8">
            <a:extLst>
              <a:ext uri="{FF2B5EF4-FFF2-40B4-BE49-F238E27FC236}">
                <a16:creationId xmlns:a16="http://schemas.microsoft.com/office/drawing/2014/main" id="{4F547BED-87EF-4D20-AC7A-2127DE89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8313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it-IT" sz="2000" b="1" i="1" u="none"/>
              <a:t>CSA farmers’ perceptions on management drawback items </a:t>
            </a:r>
          </a:p>
          <a:p>
            <a:pPr algn="r"/>
            <a:r>
              <a:rPr lang="en-GB" altLang="it-IT" sz="2000" b="1" i="1" u="none"/>
              <a:t>with significant one-way ANOVA (US and HU farmers)</a:t>
            </a:r>
          </a:p>
        </p:txBody>
      </p:sp>
      <p:pic>
        <p:nvPicPr>
          <p:cNvPr id="21507" name="Immagine 4">
            <a:extLst>
              <a:ext uri="{FF2B5EF4-FFF2-40B4-BE49-F238E27FC236}">
                <a16:creationId xmlns:a16="http://schemas.microsoft.com/office/drawing/2014/main" id="{C4BF8E92-D971-4E1C-95CE-BA1EE4E4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692400"/>
            <a:ext cx="9144001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magine 1">
            <a:extLst>
              <a:ext uri="{FF2B5EF4-FFF2-40B4-BE49-F238E27FC236}">
                <a16:creationId xmlns:a16="http://schemas.microsoft.com/office/drawing/2014/main" id="{5C946513-2BB1-41E7-BC62-B4E91E7C6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149600"/>
            <a:ext cx="9144001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tangolo 21">
            <a:extLst>
              <a:ext uri="{FF2B5EF4-FFF2-40B4-BE49-F238E27FC236}">
                <a16:creationId xmlns:a16="http://schemas.microsoft.com/office/drawing/2014/main" id="{5DDA6070-B222-4935-AB22-805034768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3" y="3186113"/>
            <a:ext cx="1657350" cy="250825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cxnSp>
        <p:nvCxnSpPr>
          <p:cNvPr id="21510" name="Connettore 2 4">
            <a:extLst>
              <a:ext uri="{FF2B5EF4-FFF2-40B4-BE49-F238E27FC236}">
                <a16:creationId xmlns:a16="http://schemas.microsoft.com/office/drawing/2014/main" id="{1C8A88D5-A437-4F34-80F4-7CF4C46A97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79613" y="3652838"/>
            <a:ext cx="503237" cy="0"/>
          </a:xfrm>
          <a:prstGeom prst="straightConnector1">
            <a:avLst/>
          </a:prstGeom>
          <a:noFill/>
          <a:ln w="31750" algn="ctr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1" name="Connettore 2 7">
            <a:extLst>
              <a:ext uri="{FF2B5EF4-FFF2-40B4-BE49-F238E27FC236}">
                <a16:creationId xmlns:a16="http://schemas.microsoft.com/office/drawing/2014/main" id="{8A933742-EC00-4C7A-A4DE-1FBA29D0CF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789363"/>
            <a:ext cx="247650" cy="73025"/>
          </a:xfrm>
          <a:prstGeom prst="straightConnector1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8">
            <a:extLst>
              <a:ext uri="{FF2B5EF4-FFF2-40B4-BE49-F238E27FC236}">
                <a16:creationId xmlns:a16="http://schemas.microsoft.com/office/drawing/2014/main" id="{4C875E12-9F6A-4B88-97D4-F2DBAB5F3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-26988"/>
            <a:ext cx="7885112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it-IT" sz="2000" b="1" i="1" u="none"/>
              <a:t>Perception on benefits and drawbacks constructs (all farmers) and chi-square by Hungary (HU) and United States (US) countries</a:t>
            </a:r>
          </a:p>
        </p:txBody>
      </p:sp>
      <p:pic>
        <p:nvPicPr>
          <p:cNvPr id="22531" name="Immagine 1">
            <a:extLst>
              <a:ext uri="{FF2B5EF4-FFF2-40B4-BE49-F238E27FC236}">
                <a16:creationId xmlns:a16="http://schemas.microsoft.com/office/drawing/2014/main" id="{0EEE3802-6AF6-49FA-A471-5DF4EC40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6"/>
          <a:stretch>
            <a:fillRect/>
          </a:stretch>
        </p:blipFill>
        <p:spPr bwMode="auto">
          <a:xfrm>
            <a:off x="0" y="1862138"/>
            <a:ext cx="91440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ttangolo 21">
            <a:extLst>
              <a:ext uri="{FF2B5EF4-FFF2-40B4-BE49-F238E27FC236}">
                <a16:creationId xmlns:a16="http://schemas.microsoft.com/office/drawing/2014/main" id="{3C87C253-A471-4CC2-ABAC-EFE4BCBC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4868863"/>
            <a:ext cx="1657350" cy="288925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2533" name="Rettangolo 21">
            <a:extLst>
              <a:ext uri="{FF2B5EF4-FFF2-40B4-BE49-F238E27FC236}">
                <a16:creationId xmlns:a16="http://schemas.microsoft.com/office/drawing/2014/main" id="{A09A3FE1-52D7-44F9-B4A5-034716C4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2501900"/>
            <a:ext cx="1657350" cy="287338"/>
          </a:xfrm>
          <a:prstGeom prst="rect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2534" name="Ovale 5">
            <a:extLst>
              <a:ext uri="{FF2B5EF4-FFF2-40B4-BE49-F238E27FC236}">
                <a16:creationId xmlns:a16="http://schemas.microsoft.com/office/drawing/2014/main" id="{1C765F24-4E46-44FE-8612-A9CBBD38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2687638"/>
            <a:ext cx="528637" cy="68738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2535" name="Ovale 6">
            <a:extLst>
              <a:ext uri="{FF2B5EF4-FFF2-40B4-BE49-F238E27FC236}">
                <a16:creationId xmlns:a16="http://schemas.microsoft.com/office/drawing/2014/main" id="{B992DEB1-9669-4C9A-9E0A-934CD6910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4149725"/>
            <a:ext cx="530225" cy="44608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3">
            <a:extLst>
              <a:ext uri="{FF2B5EF4-FFF2-40B4-BE49-F238E27FC236}">
                <a16:creationId xmlns:a16="http://schemas.microsoft.com/office/drawing/2014/main" id="{67D26C63-21FC-49EB-B7B0-92833B1C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94906"/>
            <a:ext cx="7560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 u="none" dirty="0"/>
              <a:t>Food and </a:t>
            </a:r>
            <a:r>
              <a:rPr lang="it-IT" altLang="it-IT" sz="4000" b="1" u="none" dirty="0" err="1"/>
              <a:t>agriculture</a:t>
            </a:r>
            <a:r>
              <a:rPr lang="it-IT" altLang="it-IT" sz="4000" b="1" u="none" dirty="0"/>
              <a:t> system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DB875C-FBFA-A84A-8011-7083877760E3}"/>
              </a:ext>
            </a:extLst>
          </p:cNvPr>
          <p:cNvSpPr txBox="1"/>
          <p:nvPr/>
        </p:nvSpPr>
        <p:spPr>
          <a:xfrm>
            <a:off x="323528" y="1182231"/>
            <a:ext cx="849694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2200" dirty="0"/>
              <a:t>Food system and value chains are becoming: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US" sz="2200" dirty="0"/>
              <a:t>vertically coordinated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US" sz="2200" dirty="0"/>
              <a:t>capital-intensive 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US" sz="2200" dirty="0"/>
              <a:t>concentrated in fewer hands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2200" dirty="0"/>
              <a:t>These elements </a:t>
            </a:r>
            <a:r>
              <a:rPr lang="it-IT" sz="2200" dirty="0"/>
              <a:t>challenge small-scale farmers, with focus on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US" sz="2200" dirty="0"/>
              <a:t>financing 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US" sz="2200" dirty="0"/>
              <a:t>market accessibility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US" sz="2200" dirty="0"/>
              <a:t>transport, 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US" sz="2200" dirty="0"/>
              <a:t>quality standards, traceability and certification</a:t>
            </a:r>
            <a:endParaRPr lang="it-IT" sz="2200" dirty="0"/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it-IT" sz="2200" dirty="0"/>
              <a:t>Small-scale farmers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difficulties</a:t>
            </a:r>
            <a:r>
              <a:rPr lang="it-IT" sz="2200" dirty="0"/>
              <a:t> in </a:t>
            </a:r>
            <a:r>
              <a:rPr lang="it-IT" sz="2200" dirty="0" err="1"/>
              <a:t>participating</a:t>
            </a:r>
            <a:r>
              <a:rPr lang="it-IT" sz="2200" dirty="0"/>
              <a:t> in </a:t>
            </a:r>
            <a:r>
              <a:rPr lang="en-US" sz="2200" dirty="0"/>
              <a:t>national and global markets. 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n-US" sz="2200" dirty="0"/>
              <a:t>FAO states that to make farmers’ livelihoods can be maintained if  “farmers diversify into other rural off-farm activities”</a:t>
            </a:r>
            <a:endParaRPr lang="en-GB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co 7">
            <a:extLst>
              <a:ext uri="{FF2B5EF4-FFF2-40B4-BE49-F238E27FC236}">
                <a16:creationId xmlns:a16="http://schemas.microsoft.com/office/drawing/2014/main" id="{41F2A9AA-B798-4C1E-848A-D744BC62497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100"/>
            <a:ext cx="9217024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Grafico 10">
            <a:extLst>
              <a:ext uri="{FF2B5EF4-FFF2-40B4-BE49-F238E27FC236}">
                <a16:creationId xmlns:a16="http://schemas.microsoft.com/office/drawing/2014/main" id="{B0258A06-1DB3-45B6-8D0B-A5CB8BDB56A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924944"/>
            <a:ext cx="5689600" cy="314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sellaDiTesto 8">
            <a:extLst>
              <a:ext uri="{FF2B5EF4-FFF2-40B4-BE49-F238E27FC236}">
                <a16:creationId xmlns:a16="http://schemas.microsoft.com/office/drawing/2014/main" id="{235C7C9B-2DE7-497F-A779-BF55901FD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778250"/>
            <a:ext cx="3106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it-IT" sz="2000" b="1" i="1" u="none" dirty="0">
                <a:latin typeface="+mn-lt"/>
              </a:rPr>
              <a:t>Perception on</a:t>
            </a:r>
          </a:p>
          <a:p>
            <a:r>
              <a:rPr lang="en-GB" altLang="it-IT" sz="2000" b="1" i="1" u="none" dirty="0">
                <a:latin typeface="+mn-lt"/>
              </a:rPr>
              <a:t>benefits and drawbacks constructs</a:t>
            </a:r>
          </a:p>
        </p:txBody>
      </p:sp>
      <p:sp>
        <p:nvSpPr>
          <p:cNvPr id="23557" name="Freccia in giù 1">
            <a:extLst>
              <a:ext uri="{FF2B5EF4-FFF2-40B4-BE49-F238E27FC236}">
                <a16:creationId xmlns:a16="http://schemas.microsoft.com/office/drawing/2014/main" id="{EB5494B9-C90C-4898-B40B-6E8AE6855B1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32363" y="2254250"/>
            <a:ext cx="287337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3558" name="Freccia in giù 8">
            <a:extLst>
              <a:ext uri="{FF2B5EF4-FFF2-40B4-BE49-F238E27FC236}">
                <a16:creationId xmlns:a16="http://schemas.microsoft.com/office/drawing/2014/main" id="{0F4E7508-3317-4615-9D0F-560AFD41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4076700"/>
            <a:ext cx="287338" cy="647700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8">
            <a:extLst>
              <a:ext uri="{FF2B5EF4-FFF2-40B4-BE49-F238E27FC236}">
                <a16:creationId xmlns:a16="http://schemas.microsoft.com/office/drawing/2014/main" id="{AD4A8186-57BC-4020-BB32-C2949173C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68263"/>
            <a:ext cx="831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it-IT" sz="2000" b="1" i="1" u="none"/>
              <a:t>Factor analysis on benefits in CSA farming and convergent validity and discriminant validity for each construct</a:t>
            </a:r>
          </a:p>
        </p:txBody>
      </p:sp>
      <p:pic>
        <p:nvPicPr>
          <p:cNvPr id="24579" name="Immagine 2">
            <a:extLst>
              <a:ext uri="{FF2B5EF4-FFF2-40B4-BE49-F238E27FC236}">
                <a16:creationId xmlns:a16="http://schemas.microsoft.com/office/drawing/2014/main" id="{7400BBAD-2E95-4EAD-831D-38FB73F1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9144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Ovale 3">
            <a:extLst>
              <a:ext uri="{FF2B5EF4-FFF2-40B4-BE49-F238E27FC236}">
                <a16:creationId xmlns:a16="http://schemas.microsoft.com/office/drawing/2014/main" id="{13C567C9-64D9-4FAB-959E-0B40F936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833438"/>
            <a:ext cx="2238375" cy="57943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581" name="Ovale 4">
            <a:extLst>
              <a:ext uri="{FF2B5EF4-FFF2-40B4-BE49-F238E27FC236}">
                <a16:creationId xmlns:a16="http://schemas.microsoft.com/office/drawing/2014/main" id="{1FBC80A5-CE30-4127-A3FC-A0698F8A6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815975"/>
            <a:ext cx="2470150" cy="579438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4582" name="Ovale 6">
            <a:extLst>
              <a:ext uri="{FF2B5EF4-FFF2-40B4-BE49-F238E27FC236}">
                <a16:creationId xmlns:a16="http://schemas.microsoft.com/office/drawing/2014/main" id="{14F83E1F-77A8-4417-BC6C-10B3FBB7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5732463"/>
            <a:ext cx="530225" cy="447675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3">
            <a:extLst>
              <a:ext uri="{FF2B5EF4-FFF2-40B4-BE49-F238E27FC236}">
                <a16:creationId xmlns:a16="http://schemas.microsoft.com/office/drawing/2014/main" id="{3698AD83-069A-429D-87BB-7796854E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115888"/>
            <a:ext cx="752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 u="none"/>
              <a:t>DISCUSSION</a:t>
            </a:r>
          </a:p>
        </p:txBody>
      </p:sp>
      <p:sp>
        <p:nvSpPr>
          <p:cNvPr id="25603" name="CasellaDiTesto 2">
            <a:extLst>
              <a:ext uri="{FF2B5EF4-FFF2-40B4-BE49-F238E27FC236}">
                <a16:creationId xmlns:a16="http://schemas.microsoft.com/office/drawing/2014/main" id="{D12146C9-813D-4C03-952B-D375EB095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736600"/>
            <a:ext cx="8902700" cy="201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j-lt"/>
              </a:rPr>
              <a:t>Personal, social, environmental, and economic driving forces motivate CSA farmers: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j-lt"/>
                <a:sym typeface="Wingdings" panose="05000000000000000000" pitchFamily="2" charset="2"/>
              </a:rPr>
              <a:t>HU farmers treasure the </a:t>
            </a:r>
            <a:r>
              <a:rPr lang="en-GB" altLang="it-IT" sz="2000" dirty="0">
                <a:latin typeface="+mj-lt"/>
                <a:sym typeface="Wingdings" panose="05000000000000000000" pitchFamily="2" charset="2"/>
              </a:rPr>
              <a:t>product, community, and environmental benefits of </a:t>
            </a:r>
            <a:r>
              <a:rPr lang="en-GB" altLang="it-IT" sz="2000" u="none" dirty="0">
                <a:latin typeface="+mj-lt"/>
                <a:sym typeface="Wingdings" panose="05000000000000000000" pitchFamily="2" charset="2"/>
              </a:rPr>
              <a:t>CSA farming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j-lt"/>
                <a:sym typeface="Wingdings" panose="05000000000000000000" pitchFamily="2" charset="2"/>
              </a:rPr>
              <a:t>US farmers give importance to the </a:t>
            </a:r>
            <a:r>
              <a:rPr lang="en-GB" altLang="it-IT" sz="2000" dirty="0">
                <a:latin typeface="+mj-lt"/>
                <a:sym typeface="Wingdings" panose="05000000000000000000" pitchFamily="2" charset="2"/>
              </a:rPr>
              <a:t>economic dimension</a:t>
            </a:r>
            <a:r>
              <a:rPr lang="en-GB" altLang="it-IT" sz="2000" u="none" dirty="0">
                <a:latin typeface="+mj-lt"/>
                <a:sym typeface="Wingdings" panose="05000000000000000000" pitchFamily="2" charset="2"/>
              </a:rPr>
              <a:t>. Higher concern on the possible difficulties by not using chemical inputs</a:t>
            </a:r>
          </a:p>
        </p:txBody>
      </p:sp>
      <p:pic>
        <p:nvPicPr>
          <p:cNvPr id="25604" name="Immagine 2">
            <a:extLst>
              <a:ext uri="{FF2B5EF4-FFF2-40B4-BE49-F238E27FC236}">
                <a16:creationId xmlns:a16="http://schemas.microsoft.com/office/drawing/2014/main" id="{E93AAD1C-4104-4A86-B90E-0266371C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52725"/>
            <a:ext cx="331628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asellaDiTesto 2">
            <a:extLst>
              <a:ext uri="{FF2B5EF4-FFF2-40B4-BE49-F238E27FC236}">
                <a16:creationId xmlns:a16="http://schemas.microsoft.com/office/drawing/2014/main" id="{EB6ABEAD-CCF1-4FC2-AF48-9290312B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2735263"/>
            <a:ext cx="5657850" cy="27084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it-IT" sz="2000" dirty="0">
                <a:latin typeface="+mn-lt"/>
                <a:sym typeface="Wingdings" panose="05000000000000000000" pitchFamily="2" charset="2"/>
              </a:rPr>
              <a:t>Managerial aspects</a:t>
            </a:r>
            <a:r>
              <a:rPr lang="en-GB" altLang="it-IT" sz="2000" u="none" dirty="0">
                <a:latin typeface="+mn-lt"/>
                <a:sym typeface="Wingdings" panose="05000000000000000000" pitchFamily="2" charset="2"/>
              </a:rPr>
              <a:t> are perceived similarly among US and HU farmers. Difficulties in managing from an economic, management and financial perspective.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Satisfaction of members, but </a:t>
            </a:r>
            <a:r>
              <a:rPr lang="en-GB" altLang="it-IT" sz="2000" dirty="0">
                <a:latin typeface="+mn-lt"/>
              </a:rPr>
              <a:t>turnover rates are often high </a:t>
            </a:r>
            <a:r>
              <a:rPr lang="en-GB" altLang="it-IT" sz="2000" u="none" dirty="0">
                <a:latin typeface="+mn-lt"/>
              </a:rPr>
              <a:t>(50%)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CSA farming management requires careful </a:t>
            </a:r>
            <a:r>
              <a:rPr lang="en-GB" altLang="it-IT" sz="2000" dirty="0">
                <a:latin typeface="+mn-lt"/>
              </a:rPr>
              <a:t>logistics management</a:t>
            </a:r>
          </a:p>
        </p:txBody>
      </p:sp>
      <p:pic>
        <p:nvPicPr>
          <p:cNvPr id="25606" name="Immagine 1">
            <a:extLst>
              <a:ext uri="{FF2B5EF4-FFF2-40B4-BE49-F238E27FC236}">
                <a16:creationId xmlns:a16="http://schemas.microsoft.com/office/drawing/2014/main" id="{BC42BBE2-0396-4765-B264-FC0400C3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79950"/>
            <a:ext cx="331628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3">
            <a:extLst>
              <a:ext uri="{FF2B5EF4-FFF2-40B4-BE49-F238E27FC236}">
                <a16:creationId xmlns:a16="http://schemas.microsoft.com/office/drawing/2014/main" id="{F280C2E0-32C0-487C-95D6-A550FA65E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620713"/>
            <a:ext cx="752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 u="none"/>
              <a:t>DISCUSSION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58B028-C631-6643-827F-9E99C1779693}"/>
              </a:ext>
            </a:extLst>
          </p:cNvPr>
          <p:cNvSpPr txBox="1"/>
          <p:nvPr/>
        </p:nvSpPr>
        <p:spPr>
          <a:xfrm>
            <a:off x="107504" y="1628800"/>
            <a:ext cx="91440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GB" sz="2000" u="none" dirty="0"/>
              <a:t>The </a:t>
            </a:r>
            <a:r>
              <a:rPr lang="en-GB" sz="2000" dirty="0"/>
              <a:t>higher accessibility to sustainable and healthy food</a:t>
            </a:r>
            <a:r>
              <a:rPr lang="en-GB" sz="2000" u="none" dirty="0"/>
              <a:t> provided by conventional sales channel increasingly challenges the CSA concept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GB" sz="2000" u="none" dirty="0">
                <a:sym typeface="Wingdings" pitchFamily="2" charset="2"/>
              </a:rPr>
              <a:t>CSA farmers should: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GB" sz="2000" u="none" dirty="0">
                <a:sym typeface="Wingdings" pitchFamily="2" charset="2"/>
              </a:rPr>
              <a:t>invest in </a:t>
            </a:r>
            <a:r>
              <a:rPr lang="en-GB" sz="2000" u="sng" dirty="0">
                <a:sym typeface="Wingdings" pitchFamily="2" charset="2"/>
              </a:rPr>
              <a:t>communication, provide information and organize social and cultural events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GB" sz="2000" u="sng" dirty="0">
                <a:sym typeface="Wingdings" pitchFamily="2" charset="2"/>
              </a:rPr>
              <a:t>improve the skills and extend the machineries to manage surplus production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GB" sz="2000" u="none" dirty="0">
                <a:sym typeface="Wingdings" pitchFamily="2" charset="2"/>
              </a:rPr>
              <a:t>increase awareness of the </a:t>
            </a:r>
            <a:r>
              <a:rPr lang="en-GB" sz="2000" u="sng" dirty="0">
                <a:sym typeface="Wingdings" pitchFamily="2" charset="2"/>
              </a:rPr>
              <a:t>species and varieties that are well-established and popular in the region</a:t>
            </a:r>
          </a:p>
          <a:p>
            <a:pPr lvl="1">
              <a:spcAft>
                <a:spcPts val="600"/>
              </a:spcAft>
              <a:defRPr/>
            </a:pPr>
            <a:endParaRPr lang="en-GB" sz="2000" u="none" dirty="0">
              <a:sym typeface="Wingdings" pitchFamily="2" charset="2"/>
            </a:endParaRP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dirty="0">
                <a:sym typeface="Wingdings" pitchFamily="2" charset="2"/>
              </a:rPr>
              <a:t>There is need to identify CSA management approaches that ensure </a:t>
            </a:r>
            <a:r>
              <a:rPr lang="en-GB" sz="2000" u="sng" dirty="0">
                <a:sym typeface="Wingdings" pitchFamily="2" charset="2"/>
              </a:rPr>
              <a:t>farmers’ income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3">
            <a:extLst>
              <a:ext uri="{FF2B5EF4-FFF2-40B4-BE49-F238E27FC236}">
                <a16:creationId xmlns:a16="http://schemas.microsoft.com/office/drawing/2014/main" id="{3038FE78-02E2-4C65-8440-61872C356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620713"/>
            <a:ext cx="752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 u="none"/>
              <a:t>CONCLUSIONS</a:t>
            </a:r>
          </a:p>
        </p:txBody>
      </p:sp>
      <p:sp>
        <p:nvSpPr>
          <p:cNvPr id="27651" name="CasellaDiTesto 2">
            <a:extLst>
              <a:ext uri="{FF2B5EF4-FFF2-40B4-BE49-F238E27FC236}">
                <a16:creationId xmlns:a16="http://schemas.microsoft.com/office/drawing/2014/main" id="{33F60BCD-FF0B-4DE4-BE4C-A97F5F1D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" y="1606551"/>
            <a:ext cx="89646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The present study: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confirms that </a:t>
            </a:r>
            <a:r>
              <a:rPr lang="en-GB" altLang="it-IT" sz="2000" dirty="0">
                <a:latin typeface="+mn-lt"/>
              </a:rPr>
              <a:t>non-monetary benefits are the essential backbone </a:t>
            </a:r>
            <a:r>
              <a:rPr lang="en-GB" altLang="it-IT" sz="2000" u="none" dirty="0">
                <a:latin typeface="+mn-lt"/>
              </a:rPr>
              <a:t>of CSA farming, but </a:t>
            </a:r>
            <a:r>
              <a:rPr lang="en-GB" altLang="it-IT" sz="2000" dirty="0">
                <a:latin typeface="+mn-lt"/>
              </a:rPr>
              <a:t>monetary benefits are to be ensured </a:t>
            </a:r>
            <a:r>
              <a:rPr lang="en-GB" altLang="it-IT" sz="2000" u="none" dirty="0">
                <a:latin typeface="+mn-lt"/>
              </a:rPr>
              <a:t>for CSA long-term perspective and upscale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shows that there are significant </a:t>
            </a:r>
            <a:r>
              <a:rPr lang="en-GB" altLang="it-IT" sz="2000" dirty="0">
                <a:latin typeface="+mn-lt"/>
              </a:rPr>
              <a:t>similarities through countries</a:t>
            </a:r>
          </a:p>
        </p:txBody>
      </p:sp>
      <p:sp>
        <p:nvSpPr>
          <p:cNvPr id="27652" name="CasellaDiTesto 1">
            <a:extLst>
              <a:ext uri="{FF2B5EF4-FFF2-40B4-BE49-F238E27FC236}">
                <a16:creationId xmlns:a16="http://schemas.microsoft.com/office/drawing/2014/main" id="{55EBA34C-B34D-4514-938F-5D6C59515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64787"/>
            <a:ext cx="51133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56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128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Further analysis may focus on: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understanding the </a:t>
            </a:r>
            <a:r>
              <a:rPr lang="en-GB" altLang="it-IT" sz="2000" dirty="0">
                <a:latin typeface="+mn-lt"/>
              </a:rPr>
              <a:t>factors</a:t>
            </a:r>
            <a:r>
              <a:rPr lang="en-GB" altLang="it-IT" sz="2000" u="none" dirty="0">
                <a:latin typeface="+mn-lt"/>
              </a:rPr>
              <a:t> that lead farmers </a:t>
            </a:r>
            <a:r>
              <a:rPr lang="en-GB" altLang="it-IT" sz="2000" dirty="0">
                <a:latin typeface="+mn-lt"/>
              </a:rPr>
              <a:t>to enter</a:t>
            </a:r>
            <a:r>
              <a:rPr lang="en-GB" altLang="it-IT" sz="2000" u="none" dirty="0">
                <a:latin typeface="+mn-lt"/>
              </a:rPr>
              <a:t> (or to exit) from CSA farming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identifying the benefits and barriers to fully exploit the farmers’ </a:t>
            </a:r>
            <a:r>
              <a:rPr lang="en-GB" altLang="it-IT" sz="2000" dirty="0">
                <a:latin typeface="+mn-lt"/>
              </a:rPr>
              <a:t>CSA networks and associations</a:t>
            </a:r>
          </a:p>
        </p:txBody>
      </p:sp>
      <p:pic>
        <p:nvPicPr>
          <p:cNvPr id="27653" name="Immagine 4">
            <a:extLst>
              <a:ext uri="{FF2B5EF4-FFF2-40B4-BE49-F238E27FC236}">
                <a16:creationId xmlns:a16="http://schemas.microsoft.com/office/drawing/2014/main" id="{2BE802D3-8E17-4308-975F-56F644C8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50" y="3429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it-IT" sz="2800" dirty="0"/>
              <a:t>Antonella Samoggia</a:t>
            </a:r>
          </a:p>
          <a:p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altLang="it-IT" sz="2000" b="1" dirty="0"/>
              <a:t>Dipartimento di Scienze e Tecnologie Agro – Alimentari</a:t>
            </a:r>
          </a:p>
          <a:p>
            <a:r>
              <a:rPr lang="en-GB" altLang="it-IT" sz="2000" b="1" dirty="0"/>
              <a:t>UNIVERSITÀ DI BOLOGNA</a:t>
            </a:r>
            <a:endParaRPr lang="it-IT" altLang="it-IT" sz="2000" b="1" dirty="0"/>
          </a:p>
          <a:p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altLang="it-IT" sz="1600" b="1" dirty="0"/>
              <a:t>antonella.samoggia@unibo.it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6941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485225-3674-497A-822A-205FBF7D3C94}"/>
              </a:ext>
            </a:extLst>
          </p:cNvPr>
          <p:cNvSpPr txBox="1"/>
          <p:nvPr/>
        </p:nvSpPr>
        <p:spPr>
          <a:xfrm>
            <a:off x="755577" y="1628800"/>
            <a:ext cx="7488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buFont typeface="Wingdings" pitchFamily="2" charset="2"/>
              <a:buChar char="q"/>
              <a:defRPr sz="2200"/>
            </a:lvl1pPr>
            <a:lvl2pPr marL="742950" lvl="1" indent="-285750">
              <a:buFont typeface="Wingdings" pitchFamily="2" charset="2"/>
              <a:buChar char="q"/>
              <a:defRPr sz="2200"/>
            </a:lvl2pPr>
          </a:lstStyle>
          <a:p>
            <a:r>
              <a:rPr lang="en-US" dirty="0"/>
              <a:t>Smallholder farmers and small-scale processors have more promising opportunities in local food system.</a:t>
            </a:r>
          </a:p>
          <a:p>
            <a:r>
              <a:rPr lang="en-US" dirty="0"/>
              <a:t>The innovations include institutional and market intermediaries that linking farmers to markets :</a:t>
            </a:r>
          </a:p>
          <a:p>
            <a:pPr lvl="1"/>
            <a:r>
              <a:rPr lang="en-US" dirty="0"/>
              <a:t>participatory guarantee systems </a:t>
            </a:r>
          </a:p>
          <a:p>
            <a:pPr lvl="1"/>
            <a:r>
              <a:rPr lang="en-US" dirty="0"/>
              <a:t>marketing cooperatives </a:t>
            </a:r>
          </a:p>
          <a:p>
            <a:pPr lvl="1"/>
            <a:r>
              <a:rPr lang="en-US" dirty="0"/>
              <a:t>training </a:t>
            </a:r>
            <a:r>
              <a:rPr lang="en-US" dirty="0" err="1"/>
              <a:t>centres</a:t>
            </a:r>
            <a:endParaRPr lang="en-US" dirty="0"/>
          </a:p>
          <a:p>
            <a:pPr lvl="1"/>
            <a:r>
              <a:rPr lang="en-US" dirty="0"/>
              <a:t>local public procurement mechanisms </a:t>
            </a:r>
          </a:p>
          <a:p>
            <a:pPr lvl="1"/>
            <a:r>
              <a:rPr lang="en-US" dirty="0"/>
              <a:t>strong </a:t>
            </a:r>
            <a:r>
              <a:rPr lang="en-US" i="1" dirty="0"/>
              <a:t>producer organizations </a:t>
            </a:r>
            <a:r>
              <a:rPr lang="en-US" dirty="0"/>
              <a:t>and related institutions </a:t>
            </a:r>
          </a:p>
          <a:p>
            <a:endParaRPr lang="it-IT" dirty="0"/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0D512B01-8C6F-4589-936A-71965010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560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 u="none" dirty="0"/>
              <a:t>Food and </a:t>
            </a:r>
            <a:r>
              <a:rPr lang="it-IT" altLang="it-IT" sz="4000" b="1" u="none" dirty="0" err="1"/>
              <a:t>agriculture</a:t>
            </a:r>
            <a:r>
              <a:rPr lang="it-IT" altLang="it-IT" sz="4000" b="1" u="none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83959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3">
            <a:extLst>
              <a:ext uri="{FF2B5EF4-FFF2-40B4-BE49-F238E27FC236}">
                <a16:creationId xmlns:a16="http://schemas.microsoft.com/office/drawing/2014/main" id="{67D26C63-21FC-49EB-B7B0-92833B1C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68" y="446008"/>
            <a:ext cx="8964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sz="3200" b="1" u="none" dirty="0"/>
              <a:t>Community supported agriculture</a:t>
            </a:r>
            <a:endParaRPr lang="it-IT" altLang="it-IT" sz="3200" b="1" u="none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DB875C-FBFA-A84A-8011-7083877760E3}"/>
              </a:ext>
            </a:extLst>
          </p:cNvPr>
          <p:cNvSpPr txBox="1"/>
          <p:nvPr/>
        </p:nvSpPr>
        <p:spPr>
          <a:xfrm>
            <a:off x="179512" y="1349524"/>
            <a:ext cx="91440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en-GB" sz="2000" u="none" dirty="0"/>
              <a:t>Community supported agriculture (CSA):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GB" sz="2000" u="none" dirty="0"/>
              <a:t>is a </a:t>
            </a:r>
            <a:r>
              <a:rPr lang="en-GB" sz="2000" dirty="0"/>
              <a:t>direct partnership </a:t>
            </a:r>
            <a:r>
              <a:rPr lang="en-GB" sz="2000" u="none" dirty="0"/>
              <a:t>between a group of consumers (members) and producer(s). 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GB" sz="2000" u="none" dirty="0"/>
              <a:t>risks, responsibilities, and rewards of farming activities are shared through long-term agreements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GB" sz="2000" u="none" dirty="0"/>
              <a:t>aims to provide </a:t>
            </a:r>
            <a:r>
              <a:rPr lang="en-GB" sz="2000" dirty="0"/>
              <a:t>quality food </a:t>
            </a:r>
            <a:r>
              <a:rPr lang="en-GB" sz="2000" u="none" dirty="0"/>
              <a:t>that are produced in an agroecological way</a:t>
            </a:r>
          </a:p>
          <a:p>
            <a:pPr marL="742950" lvl="1" indent="-285750">
              <a:buFont typeface="Wingdings" pitchFamily="2" charset="2"/>
              <a:buChar char="q"/>
              <a:defRPr/>
            </a:pPr>
            <a:r>
              <a:rPr lang="en-GB" sz="2000" u="none" dirty="0"/>
              <a:t>aspires to create an </a:t>
            </a:r>
            <a:r>
              <a:rPr lang="en-GB" sz="2000" dirty="0"/>
              <a:t>alternative distribution system </a:t>
            </a:r>
            <a:r>
              <a:rPr lang="en-GB" sz="2000" u="none" dirty="0"/>
              <a:t>to access healthy food and to establish direct contact with the farmer</a:t>
            </a:r>
          </a:p>
          <a:p>
            <a:pPr lvl="1">
              <a:defRPr/>
            </a:pPr>
            <a:endParaRPr lang="en-GB" sz="2000" u="none" dirty="0"/>
          </a:p>
          <a:p>
            <a:pPr marL="280988" lvl="1" indent="-280988">
              <a:buFont typeface="Wingdings" pitchFamily="2" charset="2"/>
              <a:buChar char="q"/>
              <a:defRPr/>
            </a:pPr>
            <a:r>
              <a:rPr lang="en-GB" sz="2000" u="none" dirty="0"/>
              <a:t>CSA members:</a:t>
            </a:r>
          </a:p>
          <a:p>
            <a:pPr marL="738188" lvl="2" indent="-280988">
              <a:buFont typeface="Wingdings" pitchFamily="2" charset="2"/>
              <a:buChar char="q"/>
              <a:defRPr/>
            </a:pPr>
            <a:r>
              <a:rPr lang="en-GB" sz="2000" u="none" dirty="0"/>
              <a:t>receive a percentage of the farm’s production or fixed produce quantities</a:t>
            </a:r>
          </a:p>
          <a:p>
            <a:pPr marL="265113" lvl="2" indent="-265113">
              <a:buFont typeface="Wingdings" pitchFamily="2" charset="2"/>
              <a:buChar char="q"/>
              <a:defRPr/>
            </a:pPr>
            <a:endParaRPr lang="en-GB" sz="2000" u="none" dirty="0"/>
          </a:p>
          <a:p>
            <a:pPr marL="265113" lvl="2" indent="-265113">
              <a:buFont typeface="Wingdings" pitchFamily="2" charset="2"/>
              <a:buChar char="q"/>
              <a:defRPr/>
            </a:pPr>
            <a:r>
              <a:rPr lang="en-GB" sz="2000" u="none" dirty="0"/>
              <a:t>CSA agreement:</a:t>
            </a:r>
          </a:p>
          <a:p>
            <a:pPr marL="722313" lvl="3" indent="-265113">
              <a:buFont typeface="Wingdings" pitchFamily="2" charset="2"/>
              <a:buChar char="q"/>
              <a:defRPr/>
            </a:pPr>
            <a:r>
              <a:rPr lang="en-GB" sz="2000" u="none" dirty="0"/>
              <a:t> consists in payment for agricultural produce, product delivery, and ways of collaboration between CSA farmers and members</a:t>
            </a:r>
          </a:p>
        </p:txBody>
      </p:sp>
    </p:spTree>
    <p:extLst>
      <p:ext uri="{BB962C8B-B14F-4D97-AF65-F5344CB8AC3E}">
        <p14:creationId xmlns:p14="http://schemas.microsoft.com/office/powerpoint/2010/main" val="266716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3">
            <a:extLst>
              <a:ext uri="{FF2B5EF4-FFF2-40B4-BE49-F238E27FC236}">
                <a16:creationId xmlns:a16="http://schemas.microsoft.com/office/drawing/2014/main" id="{34401140-C2C4-4003-A2A2-C0BF37C25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404813"/>
            <a:ext cx="7524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 b="1" u="none">
                <a:latin typeface="Arial" panose="020B0604020202020204" pitchFamily="34" charset="0"/>
              </a:defRPr>
            </a:lvl1pPr>
            <a:lvl2pPr marL="742950" indent="-285750">
              <a:defRPr u="sng">
                <a:latin typeface="Arial" panose="020B0604020202020204" pitchFamily="34" charset="0"/>
              </a:defRPr>
            </a:lvl2pPr>
            <a:lvl3pPr marL="1143000" indent="-228600">
              <a:defRPr u="sng">
                <a:latin typeface="Arial" panose="020B0604020202020204" pitchFamily="34" charset="0"/>
              </a:defRPr>
            </a:lvl3pPr>
            <a:lvl4pPr marL="1600200" indent="-228600">
              <a:defRPr u="sng">
                <a:latin typeface="Arial" panose="020B0604020202020204" pitchFamily="34" charset="0"/>
              </a:defRPr>
            </a:lvl4pPr>
            <a:lvl5pPr marL="2057400" indent="-228600">
              <a:defRPr u="sng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latin typeface="Arial" panose="020B0604020202020204" pitchFamily="34" charset="0"/>
              </a:defRPr>
            </a:lvl9pPr>
          </a:lstStyle>
          <a:p>
            <a:r>
              <a:rPr lang="en-GB" altLang="it-IT" dirty="0"/>
              <a:t>CSA historical development</a:t>
            </a:r>
          </a:p>
        </p:txBody>
      </p:sp>
      <p:pic>
        <p:nvPicPr>
          <p:cNvPr id="8195" name="Immagine 7">
            <a:extLst>
              <a:ext uri="{FF2B5EF4-FFF2-40B4-BE49-F238E27FC236}">
                <a16:creationId xmlns:a16="http://schemas.microsoft.com/office/drawing/2014/main" id="{3D9C93FC-289B-40FD-B4D5-C86C5175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835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7F9534-15C9-8B45-882E-84239C617948}"/>
              </a:ext>
            </a:extLst>
          </p:cNvPr>
          <p:cNvSpPr txBox="1"/>
          <p:nvPr/>
        </p:nvSpPr>
        <p:spPr>
          <a:xfrm>
            <a:off x="0" y="2555875"/>
            <a:ext cx="54213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GB" sz="2000" u="none" dirty="0"/>
              <a:t>CSA evolved </a:t>
            </a:r>
            <a:r>
              <a:rPr lang="en-GB" sz="2000" dirty="0"/>
              <a:t>separately and simultaneously in</a:t>
            </a:r>
          </a:p>
          <a:p>
            <a:pPr>
              <a:defRPr/>
            </a:pPr>
            <a:r>
              <a:rPr lang="en-GB" sz="2000" u="none" dirty="0"/>
              <a:t>     </a:t>
            </a:r>
            <a:r>
              <a:rPr lang="en-GB" sz="2000" dirty="0"/>
              <a:t>different countries</a:t>
            </a:r>
            <a:r>
              <a:rPr lang="en-GB" sz="2000" u="none" dirty="0"/>
              <a:t>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1960’s </a:t>
            </a:r>
            <a:r>
              <a:rPr lang="en-GB" sz="2000" u="none" dirty="0">
                <a:sym typeface="Wingdings" pitchFamily="2" charset="2"/>
              </a:rPr>
              <a:t> I</a:t>
            </a:r>
            <a:r>
              <a:rPr lang="en-GB" sz="2000" u="none" dirty="0"/>
              <a:t>t emerged in Japan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1970’s </a:t>
            </a:r>
            <a:r>
              <a:rPr lang="en-GB" sz="2000" u="none" dirty="0">
                <a:sym typeface="Wingdings" pitchFamily="2" charset="2"/>
              </a:rPr>
              <a:t> It grew steadily in Europa</a:t>
            </a:r>
            <a:endParaRPr lang="en-GB" sz="2000" u="none" dirty="0"/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1980’s-1990’s </a:t>
            </a:r>
            <a:r>
              <a:rPr lang="en-GB" sz="2000" u="none" dirty="0">
                <a:sym typeface="Wingdings" pitchFamily="2" charset="2"/>
              </a:rPr>
              <a:t> It expanded in North America</a:t>
            </a:r>
          </a:p>
          <a:p>
            <a:pPr lvl="1">
              <a:defRPr/>
            </a:pPr>
            <a:endParaRPr lang="en-GB" sz="2000" u="none" dirty="0"/>
          </a:p>
        </p:txBody>
      </p:sp>
      <p:sp>
        <p:nvSpPr>
          <p:cNvPr id="8197" name="CasellaDiTesto 5">
            <a:extLst>
              <a:ext uri="{FF2B5EF4-FFF2-40B4-BE49-F238E27FC236}">
                <a16:creationId xmlns:a16="http://schemas.microsoft.com/office/drawing/2014/main" id="{56429017-1964-41D7-A8BB-7AB30AA6E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329238"/>
            <a:ext cx="9180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It emerged due to the growing </a:t>
            </a:r>
            <a:r>
              <a:rPr lang="en-GB" altLang="it-IT" sz="2000" dirty="0">
                <a:latin typeface="+mn-lt"/>
              </a:rPr>
              <a:t>dissatisfaction</a:t>
            </a:r>
            <a:r>
              <a:rPr lang="en-GB" altLang="it-IT" sz="2000" u="none" dirty="0">
                <a:latin typeface="+mn-lt"/>
              </a:rPr>
              <a:t> regarding the negative impact of mechanized and chemically intensive agriculture, the sale of unsafe food, and the urbanization of farmland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>
            <a:extLst>
              <a:ext uri="{FF2B5EF4-FFF2-40B4-BE49-F238E27FC236}">
                <a16:creationId xmlns:a16="http://schemas.microsoft.com/office/drawing/2014/main" id="{12DC7A7A-99A0-4601-9D17-B40A0B22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419100"/>
            <a:ext cx="75247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4000" b="1" u="none"/>
              <a:t>INTRODUCTION</a:t>
            </a:r>
          </a:p>
          <a:p>
            <a:pPr algn="ctr"/>
            <a:r>
              <a:rPr lang="en-GB" altLang="it-IT" sz="2800" i="1" u="none"/>
              <a:t>CSA Motivations and Expectations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A68330-A04F-BB4A-9F43-6DC87A618D01}"/>
              </a:ext>
            </a:extLst>
          </p:cNvPr>
          <p:cNvSpPr txBox="1"/>
          <p:nvPr/>
        </p:nvSpPr>
        <p:spPr>
          <a:xfrm>
            <a:off x="0" y="1700808"/>
            <a:ext cx="91440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GB" sz="2000" dirty="0"/>
              <a:t>Economic, financial, management practices</a:t>
            </a:r>
            <a:r>
              <a:rPr lang="en-GB" sz="2000" u="none" dirty="0"/>
              <a:t>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farmers are ensured a </a:t>
            </a:r>
            <a:r>
              <a:rPr lang="en-GB" sz="2000" dirty="0"/>
              <a:t>steady and fair market </a:t>
            </a:r>
            <a:r>
              <a:rPr lang="en-GB" sz="2000" u="none" dirty="0"/>
              <a:t>regardless of seasonal or weather fluctuations (upfront payment and sharing of risks and benefits)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members benefit by </a:t>
            </a:r>
            <a:r>
              <a:rPr lang="en-GB" sz="2000" dirty="0"/>
              <a:t>receiving regularly a full share</a:t>
            </a:r>
            <a:r>
              <a:rPr lang="en-GB" sz="2000" u="none" dirty="0"/>
              <a:t> of fresh produce</a:t>
            </a:r>
          </a:p>
          <a:p>
            <a:pPr lvl="1">
              <a:defRPr/>
            </a:pPr>
            <a:endParaRPr lang="en-GB" sz="2000" u="none" dirty="0"/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GB" sz="2000" dirty="0"/>
              <a:t>Environmental factors</a:t>
            </a:r>
            <a:r>
              <a:rPr lang="en-GB" sz="2000" u="none" dirty="0"/>
              <a:t>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low/no use of inputs, maintaining biodiversity, adopting traditional farming practices, reducing food miles, increasing seasonal eating</a:t>
            </a:r>
          </a:p>
          <a:p>
            <a:pPr lvl="1">
              <a:defRPr/>
            </a:pPr>
            <a:endParaRPr lang="en-GB" sz="2000" u="none" dirty="0"/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GB" sz="2000" dirty="0"/>
              <a:t>Social, cultural, and community aspect</a:t>
            </a:r>
            <a:r>
              <a:rPr lang="en-GB" sz="2000" u="none" dirty="0"/>
              <a:t>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farms rely on core groups of </a:t>
            </a:r>
            <a:r>
              <a:rPr lang="en-GB" sz="2000" dirty="0"/>
              <a:t>volunteers</a:t>
            </a:r>
            <a:r>
              <a:rPr lang="en-GB" sz="2000" u="none" dirty="0"/>
              <a:t> to oversee operational aspects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farms call on members to </a:t>
            </a:r>
            <a:r>
              <a:rPr lang="en-GB" sz="2000" dirty="0"/>
              <a:t>help</a:t>
            </a:r>
            <a:r>
              <a:rPr lang="en-GB" sz="2000" u="none" dirty="0"/>
              <a:t> with weeding or harvesting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farms do not require to work on the farm but emphasize the </a:t>
            </a:r>
            <a:r>
              <a:rPr lang="en-GB" sz="2000" dirty="0"/>
              <a:t>community</a:t>
            </a:r>
            <a:r>
              <a:rPr lang="en-GB" sz="2000" u="none" dirty="0"/>
              <a:t> aspect at produce share </a:t>
            </a:r>
            <a:r>
              <a:rPr lang="en-GB" sz="2000" dirty="0"/>
              <a:t>pick 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3">
            <a:extLst>
              <a:ext uri="{FF2B5EF4-FFF2-40B4-BE49-F238E27FC236}">
                <a16:creationId xmlns:a16="http://schemas.microsoft.com/office/drawing/2014/main" id="{7F589592-25BE-4A53-980A-D3D0277B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620713"/>
            <a:ext cx="75247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4000" b="1" u="none"/>
              <a:t>INTRODUCTION</a:t>
            </a:r>
          </a:p>
          <a:p>
            <a:pPr algn="ctr"/>
            <a:r>
              <a:rPr lang="en-GB" altLang="it-IT" sz="2800" i="1" u="none"/>
              <a:t>CSA Motivations and Expectations</a:t>
            </a:r>
          </a:p>
        </p:txBody>
      </p:sp>
      <p:sp>
        <p:nvSpPr>
          <p:cNvPr id="11267" name="CasellaDiTesto 1">
            <a:extLst>
              <a:ext uri="{FF2B5EF4-FFF2-40B4-BE49-F238E27FC236}">
                <a16:creationId xmlns:a16="http://schemas.microsoft.com/office/drawing/2014/main" id="{A1C1DFC6-8344-0343-9983-248F10F9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113"/>
            <a:ext cx="50038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itchFamily="2" charset="2"/>
              <a:buChar char="q"/>
              <a:defRPr/>
            </a:pPr>
            <a:r>
              <a:rPr lang="en-GB" altLang="it-IT" sz="2000" u="none" dirty="0"/>
              <a:t>Other key aspects:</a:t>
            </a:r>
          </a:p>
          <a:p>
            <a:pPr>
              <a:buFont typeface="Wingdings" pitchFamily="2" charset="2"/>
              <a:buChar char="q"/>
              <a:defRPr/>
            </a:pPr>
            <a:endParaRPr lang="en-GB" altLang="it-IT" sz="2000" u="none" dirty="0"/>
          </a:p>
          <a:p>
            <a:pPr lvl="1">
              <a:buFont typeface="Wingdings" pitchFamily="2" charset="2"/>
              <a:buChar char="q"/>
              <a:defRPr/>
            </a:pPr>
            <a:r>
              <a:rPr lang="en-GB" altLang="it-IT" sz="2000" u="none" dirty="0"/>
              <a:t>quality and quantity of the produce share adjusted to the preferences of the customers.</a:t>
            </a:r>
          </a:p>
          <a:p>
            <a:pPr marL="457200" lvl="1" indent="0">
              <a:defRPr/>
            </a:pPr>
            <a:endParaRPr lang="en-GB" altLang="it-IT" sz="2000" u="none" dirty="0"/>
          </a:p>
          <a:p>
            <a:pPr lvl="1">
              <a:buFont typeface="Wingdings" pitchFamily="2" charset="2"/>
              <a:buChar char="q"/>
              <a:defRPr/>
            </a:pPr>
            <a:r>
              <a:rPr lang="en-GB" altLang="it-IT" sz="2000" u="none" dirty="0"/>
              <a:t>promotion of a </a:t>
            </a:r>
            <a:r>
              <a:rPr lang="en-GB" altLang="it-IT" sz="2000" dirty="0"/>
              <a:t>healthy diet</a:t>
            </a:r>
          </a:p>
          <a:p>
            <a:pPr marL="457200" lvl="1" indent="0">
              <a:defRPr/>
            </a:pPr>
            <a:endParaRPr lang="en-GB" altLang="it-IT" sz="2000" u="none" dirty="0"/>
          </a:p>
          <a:p>
            <a:pPr lvl="1">
              <a:buFont typeface="Wingdings" pitchFamily="2" charset="2"/>
              <a:buChar char="q"/>
              <a:defRPr/>
            </a:pPr>
            <a:r>
              <a:rPr lang="en-GB" altLang="it-IT" sz="2000" u="none" dirty="0"/>
              <a:t>accessibility of food to low-income communities</a:t>
            </a:r>
          </a:p>
          <a:p>
            <a:pPr marL="457200" lvl="1" indent="0">
              <a:defRPr/>
            </a:pPr>
            <a:endParaRPr lang="en-GB" altLang="it-IT" sz="2000" u="none" dirty="0"/>
          </a:p>
          <a:p>
            <a:pPr lvl="1">
              <a:buFont typeface="Wingdings" pitchFamily="2" charset="2"/>
              <a:buChar char="q"/>
              <a:defRPr/>
            </a:pPr>
            <a:r>
              <a:rPr lang="en-GB" altLang="it-IT" sz="2000" dirty="0"/>
              <a:t>commitment</a:t>
            </a:r>
            <a:r>
              <a:rPr lang="en-GB" altLang="it-IT" sz="2000" u="none" dirty="0"/>
              <a:t> based on professional and personal values and skills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3">
            <a:extLst>
              <a:ext uri="{FF2B5EF4-FFF2-40B4-BE49-F238E27FC236}">
                <a16:creationId xmlns:a16="http://schemas.microsoft.com/office/drawing/2014/main" id="{40F61406-91A5-4E14-BAF4-92CE9E376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6207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3200" b="1" u="none" dirty="0"/>
              <a:t>RESEARCH OBJECTIVES</a:t>
            </a:r>
          </a:p>
        </p:txBody>
      </p:sp>
      <p:sp>
        <p:nvSpPr>
          <p:cNvPr id="11267" name="CasellaDiTesto 1">
            <a:extLst>
              <a:ext uri="{FF2B5EF4-FFF2-40B4-BE49-F238E27FC236}">
                <a16:creationId xmlns:a16="http://schemas.microsoft.com/office/drawing/2014/main" id="{7D2E1AB7-9780-42ED-9F0F-640C6FBD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628800"/>
            <a:ext cx="8784976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Past research concentrated on CSA </a:t>
            </a:r>
            <a:r>
              <a:rPr lang="en-GB" altLang="it-IT" sz="2000" dirty="0">
                <a:latin typeface="+mn-lt"/>
              </a:rPr>
              <a:t>members</a:t>
            </a:r>
            <a:r>
              <a:rPr lang="en-GB" altLang="it-IT" sz="2000" u="none" dirty="0">
                <a:latin typeface="+mn-lt"/>
              </a:rPr>
              <a:t>’ motivations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Need to gain a better understanding of CSA farmers’ benefits and drawbacks in </a:t>
            </a:r>
            <a:r>
              <a:rPr lang="en-GB" altLang="it-IT" sz="2000" dirty="0">
                <a:latin typeface="+mn-lt"/>
              </a:rPr>
              <a:t>managing</a:t>
            </a:r>
            <a:r>
              <a:rPr lang="en-GB" altLang="it-IT" sz="2000" u="none" dirty="0">
                <a:latin typeface="+mn-lt"/>
              </a:rPr>
              <a:t> a CSA farm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The literature on the CSA is mostly focused on North America and Western Europe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Research gap on the cross-analysis of the managerial driving forces of CSA farmers coming from different countries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it-IT" sz="2000" u="none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altLang="it-IT" sz="2000" u="none" dirty="0">
                <a:latin typeface="+mn-lt"/>
              </a:rPr>
              <a:t>This </a:t>
            </a:r>
            <a:r>
              <a:rPr lang="en-GB" altLang="it-IT" sz="2000" dirty="0">
                <a:latin typeface="+mn-lt"/>
              </a:rPr>
              <a:t>research objectives</a:t>
            </a:r>
            <a:r>
              <a:rPr lang="en-GB" altLang="it-IT" sz="2000" u="none" dirty="0">
                <a:latin typeface="+mn-lt"/>
              </a:rPr>
              <a:t> address two main questions: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sz="2000" i="1" u="none" dirty="0">
                <a:latin typeface="+mn-lt"/>
                <a:sym typeface="Wingdings" panose="05000000000000000000" pitchFamily="2" charset="2"/>
              </a:rPr>
              <a:t>what are the perceived motivating benefits and drawbacks of CSA farming management?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altLang="it-IT" sz="2000" i="1" u="none" dirty="0">
                <a:latin typeface="+mn-lt"/>
                <a:sym typeface="Wingdings" panose="05000000000000000000" pitchFamily="2" charset="2"/>
              </a:rPr>
              <a:t>are there differences and similarities between the perceptions of CSA farmers based in US and HU?</a:t>
            </a:r>
            <a:endParaRPr lang="en-GB" altLang="it-IT" sz="2000" i="1" u="none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3">
            <a:extLst>
              <a:ext uri="{FF2B5EF4-FFF2-40B4-BE49-F238E27FC236}">
                <a16:creationId xmlns:a16="http://schemas.microsoft.com/office/drawing/2014/main" id="{9284F862-3932-44D2-9AA3-55E4CFCB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6207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3200" b="1" u="none"/>
              <a:t>MATERIALS AND METHODS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1842C5-59ED-D644-8627-65B590DA1426}"/>
              </a:ext>
            </a:extLst>
          </p:cNvPr>
          <p:cNvSpPr txBox="1"/>
          <p:nvPr/>
        </p:nvSpPr>
        <p:spPr>
          <a:xfrm>
            <a:off x="0" y="1844675"/>
            <a:ext cx="91440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GB" sz="2000" b="1" u="none" dirty="0"/>
              <a:t>Data collection</a:t>
            </a:r>
            <a:r>
              <a:rPr lang="en-GB" sz="2000" u="none" dirty="0"/>
              <a:t>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35 farmers based in the United States (21) and Hungary (14)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face-to-face, telephone and on-line interviews with </a:t>
            </a:r>
            <a:r>
              <a:rPr lang="en-GB" sz="2000" i="1" u="none" dirty="0" err="1"/>
              <a:t>Qualtrics</a:t>
            </a:r>
            <a:r>
              <a:rPr lang="en-GB" sz="2000" u="none" dirty="0"/>
              <a:t> support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On-site hosting of researchers to ensure data collection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endParaRPr lang="en-GB" sz="2000" u="none" dirty="0"/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en-GB" sz="2000" u="none" dirty="0"/>
              <a:t>Participants’ profile:</a:t>
            </a:r>
          </a:p>
          <a:p>
            <a:pPr marL="1257300" lvl="2" indent="-342900">
              <a:buFont typeface="Wingdings" pitchFamily="2" charset="2"/>
              <a:buChar char="q"/>
              <a:defRPr/>
            </a:pPr>
            <a:r>
              <a:rPr lang="en-GB" sz="2000" u="none" dirty="0"/>
              <a:t>US participants (compared to HU participants) are younger, have children in the household, higher yearly income and higher level of education</a:t>
            </a:r>
          </a:p>
          <a:p>
            <a:pPr marL="1257300" lvl="2" indent="-342900">
              <a:buFont typeface="Wingdings" pitchFamily="2" charset="2"/>
              <a:buChar char="q"/>
              <a:defRPr/>
            </a:pPr>
            <a:r>
              <a:rPr lang="en-GB" sz="2000" u="none" dirty="0"/>
              <a:t>in both countries:</a:t>
            </a:r>
          </a:p>
          <a:p>
            <a:pPr lvl="2">
              <a:defRPr/>
            </a:pPr>
            <a:r>
              <a:rPr lang="en-GB" sz="2000" u="none" dirty="0"/>
              <a:t>	- female farmers participated more than male farmers</a:t>
            </a:r>
          </a:p>
          <a:p>
            <a:pPr lvl="2">
              <a:defRPr/>
            </a:pPr>
            <a:r>
              <a:rPr lang="en-GB" sz="2000" u="none" dirty="0"/>
              <a:t>	- farmers’ CSA experience is well distributed (from 1 year to 	  more than 10 years)</a:t>
            </a:r>
          </a:p>
          <a:p>
            <a:pPr lvl="2">
              <a:defRPr/>
            </a:pPr>
            <a:r>
              <a:rPr lang="en-GB" sz="2000" u="none" dirty="0"/>
              <a:t>	- farmers are mostly in favour of renewing their CSA farming 	  experience for the following years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7FD09BCAF6447959A49003AA4380D" ma:contentTypeVersion="11" ma:contentTypeDescription="Create a new document." ma:contentTypeScope="" ma:versionID="883aef01466aad2668124af7fcd66a24">
  <xsd:schema xmlns:xsd="http://www.w3.org/2001/XMLSchema" xmlns:xs="http://www.w3.org/2001/XMLSchema" xmlns:p="http://schemas.microsoft.com/office/2006/metadata/properties" xmlns:ns3="76e18221-65ce-44dd-b748-e4115a2a1622" xmlns:ns4="b063890b-b85c-4aec-aa7b-591ee9435e1d" targetNamespace="http://schemas.microsoft.com/office/2006/metadata/properties" ma:root="true" ma:fieldsID="faa0833b54cd836dd019add4b91e9071" ns3:_="" ns4:_="">
    <xsd:import namespace="76e18221-65ce-44dd-b748-e4115a2a1622"/>
    <xsd:import namespace="b063890b-b85c-4aec-aa7b-591ee9435e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18221-65ce-44dd-b748-e4115a2a1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3890b-b85c-4aec-aa7b-591ee9435e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F189DC-5688-43CA-BA2D-45CD8C9A911C}">
  <ds:schemaRefs>
    <ds:schemaRef ds:uri="76e18221-65ce-44dd-b748-e4115a2a1622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063890b-b85c-4aec-aa7b-591ee9435e1d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B66CDBC-A90F-4212-BE80-BAEE23B34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324476-2458-4480-81CA-CAF98B630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e18221-65ce-44dd-b748-e4115a2a1622"/>
    <ds:schemaRef ds:uri="b063890b-b85c-4aec-aa7b-591ee9435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1323</Words>
  <Application>Microsoft Office PowerPoint</Application>
  <PresentationFormat>Presentazione su schermo (4:3)</PresentationFormat>
  <Paragraphs>212</Paragraphs>
  <Slides>25</Slides>
  <Notes>0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Palatino Linotype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Antonella Samoggia</cp:lastModifiedBy>
  <cp:revision>63</cp:revision>
  <dcterms:created xsi:type="dcterms:W3CDTF">2017-11-13T10:11:35Z</dcterms:created>
  <dcterms:modified xsi:type="dcterms:W3CDTF">2019-12-11T16:30:06Z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0x0101007C47FD09BCAF6447959A49003AA4380D</vt:lpwstr>
  </property>
</Properties>
</file>