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/>
    <p:restoredTop sz="94700"/>
  </p:normalViewPr>
  <p:slideViewPr>
    <p:cSldViewPr snapToGrid="0" snapToObjects="1">
      <p:cViewPr varScale="1">
        <p:scale>
          <a:sx n="69" d="100"/>
          <a:sy n="69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5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BD616-2D92-5C4A-AE06-B27CDC546F2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8238D-1831-1B45-8BEB-9D9ABDBFF4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51088" y="894735"/>
            <a:ext cx="5241822" cy="422788"/>
          </a:xfrm>
        </p:spPr>
        <p:txBody>
          <a:bodyPr anchor="b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803D-9C74-614D-B1DC-F7B2AF1493A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C24B-8874-8944-88A4-0DE6DCD8AF86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123" y="786469"/>
            <a:ext cx="7958888" cy="920209"/>
          </a:xfrm>
        </p:spPr>
        <p:txBody>
          <a:bodyPr>
            <a:noAutofit/>
          </a:bodyPr>
          <a:lstStyle/>
          <a:p>
            <a:r>
              <a:rPr lang="en-GB" sz="3000" dirty="0"/>
              <a:t>Role of Rectors’ Committee</a:t>
            </a:r>
            <a:br>
              <a:rPr lang="en-GB" sz="3000" dirty="0"/>
            </a:br>
            <a:r>
              <a:rPr lang="en-GB" sz="3000" dirty="0"/>
              <a:t> in </a:t>
            </a:r>
            <a:br>
              <a:rPr lang="en-GB" sz="3000" dirty="0"/>
            </a:br>
            <a:r>
              <a:rPr lang="en-GB" sz="3000" dirty="0"/>
              <a:t>Higher Education Reform</a:t>
            </a:r>
            <a:endParaRPr lang="en-US" sz="3000" dirty="0"/>
          </a:p>
        </p:txBody>
      </p:sp>
      <p:sp>
        <p:nvSpPr>
          <p:cNvPr id="11" name="Rectangle 10"/>
          <p:cNvSpPr/>
          <p:nvPr/>
        </p:nvSpPr>
        <p:spPr>
          <a:xfrm>
            <a:off x="2043790" y="411487"/>
            <a:ext cx="5219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5386" y="1796998"/>
            <a:ext cx="7893228" cy="920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800" dirty="0"/>
              <a:t>Dr </a:t>
            </a:r>
            <a:r>
              <a:rPr lang="en-US" sz="1800" dirty="0" err="1"/>
              <a:t>Zaw</a:t>
            </a:r>
            <a:r>
              <a:rPr lang="en-US" sz="1800" dirty="0"/>
              <a:t> Wai </a:t>
            </a:r>
            <a:r>
              <a:rPr lang="en-US" sz="1800" dirty="0" err="1"/>
              <a:t>Soe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Rectors’ Committee</a:t>
            </a:r>
          </a:p>
          <a:p>
            <a:r>
              <a:rPr lang="en-US" sz="1800" dirty="0"/>
              <a:t>National Education Policy Commission, Myanmar</a:t>
            </a:r>
          </a:p>
        </p:txBody>
      </p:sp>
    </p:spTree>
    <p:extLst>
      <p:ext uri="{BB962C8B-B14F-4D97-AF65-F5344CB8AC3E}">
        <p14:creationId xmlns:p14="http://schemas.microsoft.com/office/powerpoint/2010/main" val="167797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6280DF-CBB3-469B-ABD4-344A08FF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3 Strategies for HE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E4DC85-9AAB-45C0-A6F8-1389F85E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A50021"/>
              </a:buClr>
            </a:pPr>
            <a:r>
              <a:rPr lang="en-GB" dirty="0"/>
              <a:t>Strengthen HE governance and management capacity</a:t>
            </a:r>
          </a:p>
          <a:p>
            <a:pPr marL="0" indent="0" algn="just">
              <a:buClr>
                <a:srgbClr val="A50021"/>
              </a:buClr>
              <a:buNone/>
            </a:pPr>
            <a:endParaRPr lang="en-GB" dirty="0"/>
          </a:p>
          <a:p>
            <a:pPr algn="just">
              <a:buClr>
                <a:srgbClr val="A50021"/>
              </a:buClr>
            </a:pPr>
            <a:r>
              <a:rPr lang="en-GB" dirty="0"/>
              <a:t>Improve the quality and relevance of HE</a:t>
            </a:r>
          </a:p>
          <a:p>
            <a:pPr marL="0" indent="0" algn="just">
              <a:buClr>
                <a:srgbClr val="A50021"/>
              </a:buClr>
              <a:buNone/>
            </a:pPr>
            <a:endParaRPr lang="en-GB" dirty="0"/>
          </a:p>
          <a:p>
            <a:pPr algn="just">
              <a:buClr>
                <a:srgbClr val="A50021"/>
              </a:buClr>
            </a:pPr>
            <a:r>
              <a:rPr lang="en-GB" dirty="0"/>
              <a:t>Expand equitable access to HE</a:t>
            </a:r>
          </a:p>
        </p:txBody>
      </p:sp>
    </p:spTree>
    <p:extLst>
      <p:ext uri="{BB962C8B-B14F-4D97-AF65-F5344CB8AC3E}">
        <p14:creationId xmlns:p14="http://schemas.microsoft.com/office/powerpoint/2010/main" val="213590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D4D5FC-8D59-446D-8DC5-F3B0F1CD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Strategy 1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0D84DD-5C53-4C34-8FF7-2823C5401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9722"/>
            <a:ext cx="7886700" cy="4351338"/>
          </a:xfrm>
        </p:spPr>
        <p:txBody>
          <a:bodyPr>
            <a:normAutofit/>
          </a:bodyPr>
          <a:lstStyle/>
          <a:p>
            <a:pPr algn="just">
              <a:buClr>
                <a:srgbClr val="A50021"/>
              </a:buClr>
            </a:pPr>
            <a:r>
              <a:rPr lang="en-GB" sz="2600" dirty="0"/>
              <a:t>Undertake overseas study tours to document best practices and establish partnerships</a:t>
            </a:r>
          </a:p>
          <a:p>
            <a:pPr algn="just">
              <a:buClr>
                <a:srgbClr val="A50021"/>
              </a:buClr>
            </a:pPr>
            <a:r>
              <a:rPr lang="en-GB" sz="2600" dirty="0"/>
              <a:t>Establish a National Institute for Higher Education Development (NIHED)</a:t>
            </a:r>
          </a:p>
          <a:p>
            <a:pPr algn="just">
              <a:buClr>
                <a:srgbClr val="A50021"/>
              </a:buClr>
            </a:pPr>
            <a:r>
              <a:rPr lang="en-GB" sz="2600" dirty="0"/>
              <a:t>Strengthen governance of HEIs through university charters and university councils</a:t>
            </a:r>
          </a:p>
          <a:p>
            <a:pPr algn="just">
              <a:buClr>
                <a:srgbClr val="A50021"/>
              </a:buClr>
            </a:pPr>
            <a:r>
              <a:rPr lang="en-GB" sz="2600" dirty="0"/>
              <a:t>Strengthen autonomy and accountability of HEIs</a:t>
            </a:r>
          </a:p>
          <a:p>
            <a:pPr algn="just">
              <a:buClr>
                <a:srgbClr val="A50021"/>
              </a:buClr>
            </a:pPr>
            <a:r>
              <a:rPr lang="en-GB" sz="2600" dirty="0"/>
              <a:t>Establish a Higher Education Quality Assurance Agency (HEQAA)</a:t>
            </a:r>
          </a:p>
          <a:p>
            <a:pPr marL="0" indent="0">
              <a:buClr>
                <a:srgbClr val="A50021"/>
              </a:buClr>
              <a:buNone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09196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B8183-72B2-4F81-A6DE-21BDAA56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Strategy 2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06FCE4-1DD3-4298-B8B5-5E7F3DDB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684"/>
            <a:ext cx="7886700" cy="4351338"/>
          </a:xfrm>
        </p:spPr>
        <p:txBody>
          <a:bodyPr>
            <a:normAutofit/>
          </a:bodyPr>
          <a:lstStyle/>
          <a:p>
            <a:pPr algn="just">
              <a:buClr>
                <a:srgbClr val="A50021"/>
              </a:buClr>
            </a:pPr>
            <a:r>
              <a:rPr lang="en-GB" sz="2600" dirty="0"/>
              <a:t>Establish a National Research and Innovation Fund and Research and Development Centres at HEIs</a:t>
            </a:r>
          </a:p>
          <a:p>
            <a:pPr algn="just">
              <a:buClr>
                <a:srgbClr val="A50021"/>
              </a:buClr>
            </a:pPr>
            <a:r>
              <a:rPr lang="en-GB" sz="2600" dirty="0"/>
              <a:t>Develop a policy and strategy for world-class national universities and comprehensive universities</a:t>
            </a:r>
          </a:p>
          <a:p>
            <a:pPr algn="just">
              <a:buClr>
                <a:srgbClr val="A50021"/>
              </a:buClr>
            </a:pPr>
            <a:r>
              <a:rPr lang="en-GB" sz="2600" dirty="0"/>
              <a:t>Upgrade facilities at selected HEIs</a:t>
            </a:r>
          </a:p>
          <a:p>
            <a:pPr algn="just">
              <a:buClr>
                <a:srgbClr val="A50021"/>
              </a:buClr>
            </a:pPr>
            <a:r>
              <a:rPr lang="en-GB" sz="2600" dirty="0"/>
              <a:t>Enhance the status of e-learning centres and e-libraries</a:t>
            </a:r>
          </a:p>
          <a:p>
            <a:pPr algn="just">
              <a:buClr>
                <a:srgbClr val="A50021"/>
              </a:buClr>
            </a:pPr>
            <a:r>
              <a:rPr lang="en-GB" sz="2600" dirty="0"/>
              <a:t>Improve the effectiveness of the distance education system</a:t>
            </a:r>
          </a:p>
          <a:p>
            <a:pPr algn="just">
              <a:buClr>
                <a:srgbClr val="A50021"/>
              </a:buClr>
            </a:pPr>
            <a:r>
              <a:rPr lang="en-GB" sz="2600" dirty="0"/>
              <a:t>Undertake professional development for faculty and laboratory technicians</a:t>
            </a:r>
          </a:p>
          <a:p>
            <a:pPr>
              <a:buClr>
                <a:srgbClr val="A50021"/>
              </a:buClr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7825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331C49-E6F2-403F-B4A9-58719ADE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Strategy 3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4A2270-9808-4A2D-941A-518E84DB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A50021"/>
              </a:buClr>
            </a:pPr>
            <a:r>
              <a:rPr lang="en-GB" dirty="0"/>
              <a:t>Create a good teaching and learning environment at HEIs</a:t>
            </a:r>
          </a:p>
          <a:p>
            <a:pPr marL="0" indent="0" algn="just">
              <a:buClr>
                <a:srgbClr val="A50021"/>
              </a:buClr>
              <a:buNone/>
            </a:pPr>
            <a:endParaRPr lang="en-GB" dirty="0"/>
          </a:p>
          <a:p>
            <a:pPr algn="just">
              <a:buClr>
                <a:srgbClr val="A50021"/>
              </a:buClr>
            </a:pPr>
            <a:r>
              <a:rPr lang="en-GB" dirty="0"/>
              <a:t>Promote student support programmes</a:t>
            </a:r>
          </a:p>
          <a:p>
            <a:pPr algn="just">
              <a:buClr>
                <a:srgbClr val="A50021"/>
              </a:buClr>
            </a:pPr>
            <a:endParaRPr lang="en-GB" dirty="0"/>
          </a:p>
          <a:p>
            <a:pPr marL="0" indent="0">
              <a:buClr>
                <a:srgbClr val="A50021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54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701FF-AB1D-4822-8F40-671FE67D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Annual Conference (2018)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AC88D0-A87F-4675-AE64-722E2BC1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514350" indent="-514350" algn="just">
              <a:buClr>
                <a:srgbClr val="A50021"/>
              </a:buClr>
              <a:buFont typeface="+mj-lt"/>
              <a:buAutoNum type="arabicParenR"/>
            </a:pPr>
            <a:r>
              <a:rPr lang="en-GB" sz="2300" dirty="0"/>
              <a:t>Approved 3 monthly report </a:t>
            </a:r>
          </a:p>
          <a:p>
            <a:pPr marL="514350" indent="-514350" algn="just">
              <a:buClr>
                <a:srgbClr val="A50021"/>
              </a:buClr>
              <a:buAutoNum type="arabicParenR"/>
            </a:pPr>
            <a:r>
              <a:rPr lang="en-GB" sz="2300" dirty="0"/>
              <a:t>Approved the RC’s Constitution</a:t>
            </a:r>
          </a:p>
          <a:p>
            <a:pPr marL="514350" indent="-514350" algn="just">
              <a:buClr>
                <a:srgbClr val="A50021"/>
              </a:buClr>
              <a:buAutoNum type="arabicParenR"/>
            </a:pPr>
            <a:r>
              <a:rPr lang="en-GB" sz="2300" dirty="0"/>
              <a:t>Approved to propose on SOPs &amp; Guidelines for MoU, </a:t>
            </a:r>
            <a:r>
              <a:rPr lang="en-GB" sz="2300" dirty="0" err="1"/>
              <a:t>MoA</a:t>
            </a:r>
            <a:r>
              <a:rPr lang="en-GB" sz="2300" dirty="0"/>
              <a:t>, </a:t>
            </a:r>
            <a:r>
              <a:rPr lang="en-GB" sz="2300" dirty="0" err="1"/>
              <a:t>LoA</a:t>
            </a:r>
            <a:r>
              <a:rPr lang="en-GB" sz="2300" dirty="0"/>
              <a:t>, </a:t>
            </a:r>
            <a:r>
              <a:rPr lang="en-GB" sz="2300" dirty="0" err="1"/>
              <a:t>LoI</a:t>
            </a:r>
            <a:endParaRPr lang="en-GB" sz="2300" dirty="0"/>
          </a:p>
          <a:p>
            <a:pPr marL="514350" indent="-514350" algn="just">
              <a:buClr>
                <a:srgbClr val="A50021"/>
              </a:buClr>
              <a:buAutoNum type="arabicParenR"/>
            </a:pPr>
            <a:r>
              <a:rPr lang="en-GB" sz="2300" dirty="0"/>
              <a:t>To upgrade research capacity &amp; to conduct applied research in Universities</a:t>
            </a:r>
          </a:p>
          <a:p>
            <a:pPr marL="514350" indent="-514350" algn="just">
              <a:buClr>
                <a:srgbClr val="A50021"/>
              </a:buClr>
              <a:buAutoNum type="arabicParenR"/>
            </a:pPr>
            <a:r>
              <a:rPr lang="en-GB" sz="2300" dirty="0"/>
              <a:t>To propose to have Financial Autonomy accordingly with NEL</a:t>
            </a:r>
          </a:p>
          <a:p>
            <a:pPr marL="514350" indent="-514350" algn="just">
              <a:buClr>
                <a:srgbClr val="A50021"/>
              </a:buClr>
              <a:buAutoNum type="arabicParenR"/>
            </a:pPr>
            <a:r>
              <a:rPr lang="en-GB" sz="2300" dirty="0"/>
              <a:t>To find the ways to Uni Autonomy within current framework</a:t>
            </a:r>
          </a:p>
          <a:p>
            <a:pPr marL="514350" indent="-514350" algn="just">
              <a:buClr>
                <a:srgbClr val="A50021"/>
              </a:buClr>
              <a:buAutoNum type="arabicParenR"/>
            </a:pPr>
            <a:r>
              <a:rPr lang="en-GB" sz="2300" dirty="0"/>
              <a:t>General Discussions and Decisions.</a:t>
            </a:r>
          </a:p>
          <a:p>
            <a:pPr marL="514350" indent="-514350" algn="just">
              <a:buClr>
                <a:srgbClr val="A50021"/>
              </a:buClr>
              <a:buAutoNum type="arabicParenR"/>
            </a:pPr>
            <a:endParaRPr lang="en-GB" sz="2300" dirty="0"/>
          </a:p>
          <a:p>
            <a:pPr marL="514350" indent="-514350" algn="just">
              <a:buClr>
                <a:srgbClr val="A50021"/>
              </a:buClr>
              <a:buAutoNum type="arabicParenR"/>
            </a:pPr>
            <a:endParaRPr lang="en-GB" sz="2300" dirty="0"/>
          </a:p>
          <a:p>
            <a:pPr marL="0" indent="0">
              <a:buClr>
                <a:srgbClr val="A50021"/>
              </a:buClr>
              <a:buNone/>
            </a:pP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8856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2011B2-CDBD-4751-B715-476EBD33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General Decisions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9D919D-DE42-48CA-A9CB-65E65C37E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A50021"/>
              </a:buClr>
            </a:pPr>
            <a:r>
              <a:rPr lang="en-GB" dirty="0"/>
              <a:t>University Set Up and Organogram</a:t>
            </a:r>
          </a:p>
          <a:p>
            <a:pPr marL="0" indent="0" algn="just">
              <a:buClr>
                <a:srgbClr val="A50021"/>
              </a:buClr>
              <a:buNone/>
            </a:pPr>
            <a:endParaRPr lang="en-GB" dirty="0"/>
          </a:p>
          <a:p>
            <a:pPr algn="just">
              <a:buClr>
                <a:srgbClr val="A50021"/>
              </a:buClr>
            </a:pPr>
            <a:r>
              <a:rPr lang="en-GB" dirty="0"/>
              <a:t>University Charter and Unions</a:t>
            </a:r>
          </a:p>
          <a:p>
            <a:pPr marL="0" indent="0" algn="just">
              <a:buClr>
                <a:srgbClr val="A50021"/>
              </a:buClr>
              <a:buNone/>
            </a:pPr>
            <a:endParaRPr lang="en-GB" dirty="0"/>
          </a:p>
          <a:p>
            <a:pPr algn="just">
              <a:buClr>
                <a:srgbClr val="A50021"/>
              </a:buClr>
            </a:pPr>
            <a:r>
              <a:rPr lang="en-GB" dirty="0"/>
              <a:t>Educational Science for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260743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7C17B1-CB8F-4639-BF5D-F3855D479590}"/>
              </a:ext>
            </a:extLst>
          </p:cNvPr>
          <p:cNvSpPr txBox="1">
            <a:spLocks/>
          </p:cNvSpPr>
          <p:nvPr/>
        </p:nvSpPr>
        <p:spPr>
          <a:xfrm>
            <a:off x="0" y="2628900"/>
            <a:ext cx="9144000" cy="16002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rgbClr val="333399"/>
                </a:solidFill>
                <a:latin typeface="Arial" charset="0"/>
                <a:ea typeface="+mj-ea"/>
                <a:cs typeface="Arial" charset="0"/>
              </a:rPr>
              <a:t>Thank You	</a:t>
            </a:r>
          </a:p>
        </p:txBody>
      </p:sp>
    </p:spTree>
    <p:extLst>
      <p:ext uri="{BB962C8B-B14F-4D97-AF65-F5344CB8AC3E}">
        <p14:creationId xmlns:p14="http://schemas.microsoft.com/office/powerpoint/2010/main" val="300811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MY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6862"/>
            <a:ext cx="7886700" cy="435133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A50021"/>
              </a:buClr>
            </a:pPr>
            <a:r>
              <a:rPr lang="en-MY" dirty="0"/>
              <a:t>National Education Law (2014)</a:t>
            </a:r>
          </a:p>
          <a:p>
            <a:pPr>
              <a:buClr>
                <a:srgbClr val="A50021"/>
              </a:buClr>
            </a:pPr>
            <a:r>
              <a:rPr lang="en-MY" dirty="0"/>
              <a:t>Amended National Education Law (2015)</a:t>
            </a:r>
          </a:p>
          <a:p>
            <a:pPr>
              <a:buClr>
                <a:srgbClr val="A50021"/>
              </a:buClr>
            </a:pPr>
            <a:r>
              <a:rPr lang="en-MY" dirty="0"/>
              <a:t>National Education Strategic Plan (2016-2021)</a:t>
            </a:r>
          </a:p>
          <a:p>
            <a:pPr marL="0" indent="0">
              <a:buNone/>
            </a:pPr>
            <a:endParaRPr lang="en-MY" dirty="0"/>
          </a:p>
          <a:p>
            <a:pPr marL="0" indent="0" algn="ctr">
              <a:buNone/>
            </a:pPr>
            <a:r>
              <a:rPr lang="en-MY" b="1" dirty="0">
                <a:solidFill>
                  <a:srgbClr val="A50021"/>
                </a:solidFill>
              </a:rPr>
              <a:t>Amended National Education Law  (2015)</a:t>
            </a:r>
            <a:endParaRPr lang="en-MY" dirty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pPr marL="514350" indent="-514350" algn="just">
              <a:buFont typeface="Arial" pitchFamily="34" charset="0"/>
              <a:buAutoNum type="arabicPeriod" startAt="27"/>
            </a:pPr>
            <a:r>
              <a:rPr lang="en-MY" dirty="0">
                <a:latin typeface="Calibri" panose="020F0502020204030204" pitchFamily="34" charset="0"/>
              </a:rPr>
              <a:t>The Commission can form an independent committee</a:t>
            </a:r>
            <a:br>
              <a:rPr lang="en-MY" dirty="0">
                <a:latin typeface="Calibri" panose="020F0502020204030204" pitchFamily="34" charset="0"/>
              </a:rPr>
            </a:br>
            <a:r>
              <a:rPr lang="en-MY" dirty="0">
                <a:latin typeface="Calibri" panose="020F0502020204030204" pitchFamily="34" charset="0"/>
              </a:rPr>
              <a:t>composed of appropriate people to cooperate and negotiate on the matters related to Higher Education without interfering with the autonomy of the universities.</a:t>
            </a:r>
          </a:p>
          <a:p>
            <a:pPr marL="0" indent="0" algn="ctr">
              <a:buNone/>
            </a:pPr>
            <a:r>
              <a:rPr lang="en-MY" sz="3600" b="1" dirty="0">
                <a:solidFill>
                  <a:srgbClr val="A50021"/>
                </a:solidFill>
              </a:rPr>
              <a:t>Rectors’ committee?</a:t>
            </a:r>
          </a:p>
          <a:p>
            <a:pPr marL="0" indent="0" algn="ctr">
              <a:buNone/>
            </a:pPr>
            <a:r>
              <a:rPr lang="en-MY" sz="4100" b="1" dirty="0">
                <a:solidFill>
                  <a:schemeClr val="accent1"/>
                </a:solidFill>
                <a:latin typeface="Calibri" panose="020F0502020204030204" pitchFamily="34" charset="0"/>
              </a:rPr>
              <a:t>Without interfering with</a:t>
            </a:r>
            <a:br>
              <a:rPr lang="en-MY" sz="4100" b="1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MY" sz="4100" b="1" dirty="0">
                <a:solidFill>
                  <a:schemeClr val="accent1"/>
                </a:solidFill>
                <a:latin typeface="Calibri" panose="020F0502020204030204" pitchFamily="34" charset="0"/>
              </a:rPr>
              <a:t>the Autonomy of the Universities</a:t>
            </a:r>
            <a:endParaRPr lang="en-MY" sz="41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211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83454-468D-4442-9C0B-76964EBF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en-MY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National Education Law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00A5E8C-EDB2-4107-8F84-FFF89DF92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736" y="1564880"/>
            <a:ext cx="6622015" cy="4587802"/>
          </a:xfrm>
        </p:spPr>
      </p:pic>
    </p:spTree>
    <p:extLst>
      <p:ext uri="{BB962C8B-B14F-4D97-AF65-F5344CB8AC3E}">
        <p14:creationId xmlns:p14="http://schemas.microsoft.com/office/powerpoint/2010/main" val="118553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55E465-14EF-4E81-96AA-0C0F152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en-MY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Rectors’ Committee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89BC44-01D0-4F36-860C-FE9C713C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b="1" dirty="0">
                <a:solidFill>
                  <a:srgbClr val="A50021"/>
                </a:solidFill>
              </a:rPr>
              <a:t>Their History</a:t>
            </a:r>
          </a:p>
          <a:p>
            <a:pPr algn="just">
              <a:buClr>
                <a:srgbClr val="A50021"/>
              </a:buClr>
            </a:pPr>
            <a:r>
              <a:rPr lang="en-GB" dirty="0"/>
              <a:t>6 April 2018</a:t>
            </a:r>
          </a:p>
          <a:p>
            <a:pPr algn="just">
              <a:buClr>
                <a:srgbClr val="A50021"/>
              </a:buClr>
            </a:pPr>
            <a:r>
              <a:rPr lang="en-GB" dirty="0"/>
              <a:t>Election on 12 March 2018 by National Education Policy Commission</a:t>
            </a:r>
          </a:p>
          <a:p>
            <a:pPr algn="just">
              <a:buClr>
                <a:srgbClr val="A50021"/>
              </a:buClr>
            </a:pPr>
            <a:r>
              <a:rPr lang="en-GB" dirty="0"/>
              <a:t>On 23/8/2018, formation of 8 Groups of Related Universities and of 9 working committees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36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E6AFC8-4D3F-4465-AE11-6DBFB5C8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Rectors’ Committee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52BE1E-428C-4A82-AC7C-DE57AB938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466" y="1627917"/>
            <a:ext cx="38862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b="1" dirty="0">
                <a:solidFill>
                  <a:srgbClr val="A50021"/>
                </a:solidFill>
              </a:rPr>
              <a:t>Their Purpose</a:t>
            </a:r>
          </a:p>
          <a:p>
            <a:pPr>
              <a:buClr>
                <a:srgbClr val="A50021"/>
              </a:buClr>
            </a:pPr>
            <a:r>
              <a:rPr lang="en-GB" dirty="0"/>
              <a:t>Duties and responsibilities:</a:t>
            </a:r>
          </a:p>
          <a:p>
            <a:pPr marL="0" indent="0">
              <a:buNone/>
            </a:pPr>
            <a:r>
              <a:rPr lang="en-GB" dirty="0"/>
              <a:t>	to coordinate, 	cooperate, and	negotiate</a:t>
            </a:r>
          </a:p>
          <a:p>
            <a:pPr marL="0" indent="0">
              <a:buNone/>
            </a:pPr>
            <a:r>
              <a:rPr lang="en-GB" dirty="0"/>
              <a:t>	but not to	administrate</a:t>
            </a:r>
          </a:p>
          <a:p>
            <a:pPr marL="0" indent="0">
              <a:buNone/>
            </a:pPr>
            <a:r>
              <a:rPr lang="en-US" dirty="0"/>
              <a:t>	without intervening	the autonomy of the	universities</a:t>
            </a:r>
          </a:p>
          <a:p>
            <a:pPr algn="just">
              <a:buClr>
                <a:srgbClr val="A50021"/>
              </a:buClr>
            </a:pPr>
            <a:r>
              <a:rPr lang="en-US" dirty="0"/>
              <a:t>Autonomy (Administrative, Academic, Staffing, and Financial)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7CA9AB-D2FF-43D9-AB04-5650BA467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3334" y="1690689"/>
            <a:ext cx="38862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A50021"/>
                </a:solidFill>
              </a:rPr>
              <a:t>Their Activities</a:t>
            </a:r>
          </a:p>
          <a:p>
            <a:pPr algn="just">
              <a:buClr>
                <a:srgbClr val="A50021"/>
              </a:buClr>
            </a:pPr>
            <a:r>
              <a:rPr lang="en-US" dirty="0"/>
              <a:t>Charter</a:t>
            </a:r>
          </a:p>
          <a:p>
            <a:pPr algn="just">
              <a:buClr>
                <a:srgbClr val="A50021"/>
              </a:buClr>
            </a:pPr>
            <a:r>
              <a:rPr lang="en-US" dirty="0"/>
              <a:t>Teacher Union</a:t>
            </a:r>
          </a:p>
          <a:p>
            <a:pPr algn="just">
              <a:buClr>
                <a:srgbClr val="A50021"/>
              </a:buClr>
            </a:pPr>
            <a:r>
              <a:rPr lang="en-US" dirty="0"/>
              <a:t>Student Union</a:t>
            </a:r>
          </a:p>
          <a:p>
            <a:pPr algn="just">
              <a:buClr>
                <a:srgbClr val="A50021"/>
              </a:buClr>
            </a:pPr>
            <a:r>
              <a:rPr lang="en-US" dirty="0"/>
              <a:t>Research and Publication</a:t>
            </a:r>
          </a:p>
          <a:p>
            <a:pPr algn="just">
              <a:buClr>
                <a:srgbClr val="A50021"/>
              </a:buClr>
            </a:pPr>
            <a:r>
              <a:rPr lang="en-GB" dirty="0"/>
              <a:t>International Relations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086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4D48342-D1F8-4C00-8C10-4925F7C4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State Counsellor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44E333-81C9-4FEB-AC90-1AFB4FD5F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000" dirty="0"/>
              <a:t>To meet Life long learning and Career aspiration of our students</a:t>
            </a:r>
            <a:r>
              <a:rPr lang="en-GB" sz="3000" dirty="0" smtClean="0"/>
              <a:t>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200" dirty="0"/>
              <a:t>Quality, Equitable and Relevant Education is essential</a:t>
            </a:r>
          </a:p>
          <a:p>
            <a:pPr marL="0" indent="0">
              <a:buNone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69258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E9CBED-1466-4463-BAFE-32BED48B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State Counsellor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80AC20-2587-477A-9356-836D353C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869"/>
            <a:ext cx="7886700" cy="4351338"/>
          </a:xfrm>
        </p:spPr>
        <p:txBody>
          <a:bodyPr/>
          <a:lstStyle/>
          <a:p>
            <a:pPr marL="0" indent="0" algn="just">
              <a:buClr>
                <a:srgbClr val="A50021"/>
              </a:buClr>
              <a:buNone/>
            </a:pPr>
            <a:r>
              <a:rPr lang="en-GB" dirty="0" smtClean="0"/>
              <a:t>Education </a:t>
            </a:r>
            <a:r>
              <a:rPr lang="en-GB" dirty="0"/>
              <a:t>plays a central role in reducing poverty and inequity, increasing household incomes, improving individual and family health, strengthening our communities, fostering lasting peace, expanding economic development and building national unity</a:t>
            </a:r>
            <a:r>
              <a:rPr lang="en-GB" dirty="0" smtClean="0"/>
              <a:t>.</a:t>
            </a:r>
          </a:p>
          <a:p>
            <a:pPr marL="0" indent="0" algn="just">
              <a:buClr>
                <a:srgbClr val="A50021"/>
              </a:buClr>
              <a:buNone/>
            </a:pPr>
            <a:endParaRPr lang="en-GB" dirty="0" smtClean="0"/>
          </a:p>
          <a:p>
            <a:pPr marL="0" indent="0" algn="just">
              <a:buClr>
                <a:srgbClr val="A50021"/>
              </a:buClr>
              <a:buNone/>
            </a:pPr>
            <a:r>
              <a:rPr lang="en-GB" dirty="0" smtClean="0"/>
              <a:t>Developing </a:t>
            </a:r>
            <a:r>
              <a:rPr lang="en-GB" dirty="0"/>
              <a:t>a world-class, higher education system, with a strong focus on research and innovation, to meet the country’s social and economic development needs.</a:t>
            </a:r>
          </a:p>
          <a:p>
            <a:pPr marL="0" indent="0" algn="just">
              <a:buClr>
                <a:srgbClr val="A50021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439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883CC-42F0-45E4-BE69-F5F301A7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Union Minister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EF4F77-183B-4765-A3E5-35ACAB12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201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/>
              <a:t>The purpose of Myanmar’s National Education System is to equip our students, youth and adult learners with the knowledge and skills they need to succeed in the 21</a:t>
            </a:r>
            <a:r>
              <a:rPr lang="en-GB" sz="2700" baseline="30000" dirty="0"/>
              <a:t>st</a:t>
            </a:r>
            <a:r>
              <a:rPr lang="en-GB" sz="2700" dirty="0"/>
              <a:t> century.</a:t>
            </a:r>
          </a:p>
          <a:p>
            <a:pPr marL="0" indent="0">
              <a:buNone/>
            </a:pPr>
            <a:endParaRPr lang="it-IT" sz="2700" dirty="0"/>
          </a:p>
          <a:p>
            <a:pPr marL="0" indent="0">
              <a:buNone/>
            </a:pPr>
            <a:r>
              <a:rPr lang="en-GB" sz="2700" dirty="0"/>
              <a:t>Through working together over the next five years, we can achieve a great deal to transform Myanmar’s Education System with greater efficiency, effectiveness and transparency in order to substantially raise the learning standards for all.</a:t>
            </a:r>
          </a:p>
        </p:txBody>
      </p:sp>
    </p:spTree>
    <p:extLst>
      <p:ext uri="{BB962C8B-B14F-4D97-AF65-F5344CB8AC3E}">
        <p14:creationId xmlns:p14="http://schemas.microsoft.com/office/powerpoint/2010/main" val="113915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01CAC-0D1B-4E6D-B39E-0B413F8D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en-GB" sz="3600" b="1" dirty="0">
                <a:solidFill>
                  <a:srgbClr val="333399"/>
                </a:solidFill>
                <a:latin typeface="Arial" charset="0"/>
                <a:cs typeface="Arial" charset="0"/>
              </a:rPr>
              <a:t>Challenges</a:t>
            </a:r>
            <a:endParaRPr lang="it-IT" sz="36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D14108-DFAA-4EE5-B210-FE8FF807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16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A50021"/>
              </a:buClr>
            </a:pPr>
            <a:r>
              <a:rPr lang="en-GB" dirty="0"/>
              <a:t>The traditional centralised model of governance, leadership, and management is progressively being updated to a more corporate model.</a:t>
            </a:r>
          </a:p>
          <a:p>
            <a:pPr algn="just">
              <a:buClr>
                <a:srgbClr val="A50021"/>
              </a:buClr>
            </a:pPr>
            <a:r>
              <a:rPr lang="en-GB" dirty="0"/>
              <a:t>HEIs need to take greater responsibility and accountability</a:t>
            </a:r>
          </a:p>
          <a:p>
            <a:pPr algn="just">
              <a:buClr>
                <a:srgbClr val="A50021"/>
              </a:buClr>
            </a:pPr>
            <a:r>
              <a:rPr lang="en-GB" dirty="0"/>
              <a:t>The capacity of senior HEI officials, administrative managers, and academics needs to be strengthened.</a:t>
            </a:r>
          </a:p>
          <a:p>
            <a:pPr algn="just">
              <a:buClr>
                <a:srgbClr val="A50021"/>
              </a:buClr>
            </a:pPr>
            <a:r>
              <a:rPr lang="en-GB" dirty="0"/>
              <a:t>Governance and management of higher education</a:t>
            </a:r>
          </a:p>
          <a:p>
            <a:pPr algn="just">
              <a:buClr>
                <a:srgbClr val="A50021"/>
              </a:buClr>
            </a:pPr>
            <a:r>
              <a:rPr lang="en-GB" dirty="0"/>
              <a:t>Quality</a:t>
            </a:r>
          </a:p>
          <a:p>
            <a:pPr algn="just">
              <a:buClr>
                <a:srgbClr val="A50021"/>
              </a:buClr>
            </a:pPr>
            <a:r>
              <a:rPr lang="en-GB" dirty="0"/>
              <a:t>Equitable access</a:t>
            </a:r>
          </a:p>
          <a:p>
            <a:pPr algn="just">
              <a:buClr>
                <a:srgbClr val="A50021"/>
              </a:buClr>
            </a:pPr>
            <a:r>
              <a:rPr lang="en-GB" dirty="0"/>
              <a:t>Research development at higher education institutions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237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548</Words>
  <Application>Microsoft Office PowerPoint</Application>
  <PresentationFormat>Presentazione su schermo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Role of Rectors’ Committee  in  Higher Education Reform</vt:lpstr>
      <vt:lpstr>Laws</vt:lpstr>
      <vt:lpstr>National Education Law</vt:lpstr>
      <vt:lpstr>Rectors’ Committee</vt:lpstr>
      <vt:lpstr>Rectors’ Committee</vt:lpstr>
      <vt:lpstr>State Counsellor</vt:lpstr>
      <vt:lpstr>State Counsellor</vt:lpstr>
      <vt:lpstr>Union Minister</vt:lpstr>
      <vt:lpstr>Challenges</vt:lpstr>
      <vt:lpstr>3 Strategies for HE</vt:lpstr>
      <vt:lpstr>Strategy 1</vt:lpstr>
      <vt:lpstr>Strategy 2</vt:lpstr>
      <vt:lpstr>Strategy 3</vt:lpstr>
      <vt:lpstr>Annual Conference (2018)</vt:lpstr>
      <vt:lpstr>General Decisions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1505022P</dc:creator>
  <cp:lastModifiedBy>Licia Proserpio</cp:lastModifiedBy>
  <cp:revision>13</cp:revision>
  <dcterms:created xsi:type="dcterms:W3CDTF">2019-02-26T04:31:35Z</dcterms:created>
  <dcterms:modified xsi:type="dcterms:W3CDTF">2019-03-25T21:16:33Z</dcterms:modified>
</cp:coreProperties>
</file>