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"/>
  </p:sldMasterIdLst>
  <p:notesMasterIdLst>
    <p:notesMasterId r:id="rId7"/>
  </p:notesMasterIdLst>
  <p:sldIdLst>
    <p:sldId id="256" r:id="rId2"/>
    <p:sldId id="258" r:id="rId3"/>
    <p:sldId id="267" r:id="rId4"/>
    <p:sldId id="316" r:id="rId5"/>
    <p:sldId id="31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/>
    <p:restoredTop sz="75739"/>
  </p:normalViewPr>
  <p:slideViewPr>
    <p:cSldViewPr snapToGrid="0">
      <p:cViewPr varScale="1">
        <p:scale>
          <a:sx n="120" d="100"/>
          <a:sy n="120" d="100"/>
        </p:scale>
        <p:origin x="624" y="184"/>
      </p:cViewPr>
      <p:guideLst/>
    </p:cSldViewPr>
  </p:slideViewPr>
  <p:outlineViewPr>
    <p:cViewPr>
      <p:scale>
        <a:sx n="33" d="100"/>
        <a:sy n="33" d="100"/>
      </p:scale>
      <p:origin x="0" y="-281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104" d="100"/>
          <a:sy n="104" d="100"/>
        </p:scale>
        <p:origin x="250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EAAFB-584B-4048-987B-A2B9925E4972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2A6B79-DB14-7945-9FFD-DB613D3F98C5}">
      <dgm:prSet phldrT="[Testo]"/>
      <dgm:spPr/>
      <dgm:t>
        <a:bodyPr/>
        <a:lstStyle/>
        <a:p>
          <a:r>
            <a:rPr lang="it-IT" dirty="0"/>
            <a:t>Spazio Pubblico</a:t>
          </a:r>
        </a:p>
      </dgm:t>
    </dgm:pt>
    <dgm:pt modelId="{5E29B71C-49D0-9B40-8727-4E60C0850085}" type="parTrans" cxnId="{33AA64E9-A571-0B40-BDC1-7C208B7D6C32}">
      <dgm:prSet/>
      <dgm:spPr/>
      <dgm:t>
        <a:bodyPr/>
        <a:lstStyle/>
        <a:p>
          <a:endParaRPr lang="it-IT"/>
        </a:p>
      </dgm:t>
    </dgm:pt>
    <dgm:pt modelId="{1A4839EC-8F43-0444-8E6B-6EFF19AC00FC}" type="sibTrans" cxnId="{33AA64E9-A571-0B40-BDC1-7C208B7D6C32}">
      <dgm:prSet/>
      <dgm:spPr/>
      <dgm:t>
        <a:bodyPr/>
        <a:lstStyle/>
        <a:p>
          <a:endParaRPr lang="it-IT"/>
        </a:p>
      </dgm:t>
    </dgm:pt>
    <dgm:pt modelId="{489EAEF0-A150-F04C-818A-41B9417582E4}">
      <dgm:prSet phldrT="[Testo]" custT="1"/>
      <dgm:spPr/>
      <dgm:t>
        <a:bodyPr/>
        <a:lstStyle/>
        <a:p>
          <a:r>
            <a:rPr lang="it-IT" sz="2800" dirty="0"/>
            <a:t>Autogestito</a:t>
          </a:r>
        </a:p>
      </dgm:t>
    </dgm:pt>
    <dgm:pt modelId="{BC2CDCF6-2246-A042-AED3-7FE4B7977F4E}" type="parTrans" cxnId="{5D881830-E04B-DA45-BA3E-4B78EC25943C}">
      <dgm:prSet/>
      <dgm:spPr/>
      <dgm:t>
        <a:bodyPr/>
        <a:lstStyle/>
        <a:p>
          <a:endParaRPr lang="it-IT"/>
        </a:p>
      </dgm:t>
    </dgm:pt>
    <dgm:pt modelId="{62DE33CE-6494-A34E-A0FE-09D1AA44803C}" type="sibTrans" cxnId="{5D881830-E04B-DA45-BA3E-4B78EC25943C}">
      <dgm:prSet/>
      <dgm:spPr/>
      <dgm:t>
        <a:bodyPr/>
        <a:lstStyle/>
        <a:p>
          <a:endParaRPr lang="it-IT"/>
        </a:p>
      </dgm:t>
    </dgm:pt>
    <dgm:pt modelId="{EDF189F1-808D-DA4F-8649-62807A5E6895}">
      <dgm:prSet phldrT="[Testo]" custT="1"/>
      <dgm:spPr/>
      <dgm:t>
        <a:bodyPr/>
        <a:lstStyle/>
        <a:p>
          <a:r>
            <a:rPr lang="it-IT" sz="2000" dirty="0"/>
            <a:t>Indipendenza dal mercato e dalle logiche di profitto</a:t>
          </a:r>
        </a:p>
      </dgm:t>
    </dgm:pt>
    <dgm:pt modelId="{2D50F901-10F5-1E44-BB16-71F5D82FC3FE}" type="parTrans" cxnId="{08B59483-038F-7F48-9A56-CE36B27137AE}">
      <dgm:prSet/>
      <dgm:spPr/>
      <dgm:t>
        <a:bodyPr/>
        <a:lstStyle/>
        <a:p>
          <a:endParaRPr lang="it-IT"/>
        </a:p>
      </dgm:t>
    </dgm:pt>
    <dgm:pt modelId="{A8B45183-D0C4-C24A-9188-BECAA79E64EE}" type="sibTrans" cxnId="{08B59483-038F-7F48-9A56-CE36B27137AE}">
      <dgm:prSet/>
      <dgm:spPr/>
      <dgm:t>
        <a:bodyPr/>
        <a:lstStyle/>
        <a:p>
          <a:endParaRPr lang="it-IT"/>
        </a:p>
      </dgm:t>
    </dgm:pt>
    <dgm:pt modelId="{DEF4EC75-0C1E-8343-8044-E4C904F24BFB}">
      <dgm:prSet phldrT="[Testo]" custT="1"/>
      <dgm:spPr/>
      <dgm:t>
        <a:bodyPr/>
        <a:lstStyle/>
        <a:p>
          <a:r>
            <a:rPr lang="it-IT" sz="2400" dirty="0"/>
            <a:t>Indipendenza dall’informazione mainstream</a:t>
          </a:r>
        </a:p>
      </dgm:t>
    </dgm:pt>
    <dgm:pt modelId="{AA52F941-10EC-8748-B3A1-3F24B0B1E7A9}" type="parTrans" cxnId="{4A8E4057-14CC-984C-A208-BE2381886B13}">
      <dgm:prSet/>
      <dgm:spPr/>
      <dgm:t>
        <a:bodyPr/>
        <a:lstStyle/>
        <a:p>
          <a:endParaRPr lang="it-IT"/>
        </a:p>
      </dgm:t>
    </dgm:pt>
    <dgm:pt modelId="{80400BA8-9DD7-5C47-A69D-7205C022785B}" type="sibTrans" cxnId="{4A8E4057-14CC-984C-A208-BE2381886B13}">
      <dgm:prSet/>
      <dgm:spPr/>
      <dgm:t>
        <a:bodyPr/>
        <a:lstStyle/>
        <a:p>
          <a:endParaRPr lang="it-IT"/>
        </a:p>
      </dgm:t>
    </dgm:pt>
    <dgm:pt modelId="{47DA2951-D627-474C-9031-C07C88C87806}">
      <dgm:prSet phldrT="[Testo]" custT="1"/>
      <dgm:spPr/>
      <dgm:t>
        <a:bodyPr/>
        <a:lstStyle/>
        <a:p>
          <a:r>
            <a:rPr lang="it-IT" sz="2400" dirty="0"/>
            <a:t>Libero</a:t>
          </a:r>
        </a:p>
      </dgm:t>
    </dgm:pt>
    <dgm:pt modelId="{56CB5545-99F9-0B48-8642-69D7B49C5202}" type="parTrans" cxnId="{441284EA-4A27-D24A-8828-10CFF7B55178}">
      <dgm:prSet/>
      <dgm:spPr/>
      <dgm:t>
        <a:bodyPr/>
        <a:lstStyle/>
        <a:p>
          <a:endParaRPr lang="it-IT"/>
        </a:p>
      </dgm:t>
    </dgm:pt>
    <dgm:pt modelId="{FF1163B5-DDCD-224A-8749-B62BFDAF9165}" type="sibTrans" cxnId="{441284EA-4A27-D24A-8828-10CFF7B55178}">
      <dgm:prSet/>
      <dgm:spPr/>
      <dgm:t>
        <a:bodyPr/>
        <a:lstStyle/>
        <a:p>
          <a:endParaRPr lang="it-IT"/>
        </a:p>
      </dgm:t>
    </dgm:pt>
    <dgm:pt modelId="{9FB4B78A-FED6-9F44-8391-43E7CFC955F3}">
      <dgm:prSet custT="1"/>
      <dgm:spPr/>
      <dgm:t>
        <a:bodyPr/>
        <a:lstStyle/>
        <a:p>
          <a:r>
            <a:rPr lang="it-IT" sz="2400" dirty="0"/>
            <a:t>Indipendenza dall'omologazione culturale</a:t>
          </a:r>
        </a:p>
      </dgm:t>
    </dgm:pt>
    <dgm:pt modelId="{714B57C5-BC08-F44E-A29C-DBD7AEC8A3D0}" type="parTrans" cxnId="{9AAC063B-491B-1B48-BE4A-686C0A651B91}">
      <dgm:prSet/>
      <dgm:spPr/>
      <dgm:t>
        <a:bodyPr/>
        <a:lstStyle/>
        <a:p>
          <a:endParaRPr lang="it-IT"/>
        </a:p>
      </dgm:t>
    </dgm:pt>
    <dgm:pt modelId="{3DF5C7CB-A6D5-3044-AA6F-A522550265C1}" type="sibTrans" cxnId="{9AAC063B-491B-1B48-BE4A-686C0A651B91}">
      <dgm:prSet/>
      <dgm:spPr/>
      <dgm:t>
        <a:bodyPr/>
        <a:lstStyle/>
        <a:p>
          <a:endParaRPr lang="it-IT"/>
        </a:p>
      </dgm:t>
    </dgm:pt>
    <dgm:pt modelId="{012CF067-854B-8049-AA66-A247536178AD}" type="pres">
      <dgm:prSet presAssocID="{070EAAFB-584B-4048-987B-A2B9925E497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C9614C5-A612-DC45-9A4A-B91F45239FEB}" type="pres">
      <dgm:prSet presAssocID="{D02A6B79-DB14-7945-9FFD-DB613D3F98C5}" presName="centerShape" presStyleLbl="node0" presStyleIdx="0" presStyleCnt="1"/>
      <dgm:spPr/>
    </dgm:pt>
    <dgm:pt modelId="{9BF9980E-6C52-F343-AAAA-F52C67DC26B6}" type="pres">
      <dgm:prSet presAssocID="{BC2CDCF6-2246-A042-AED3-7FE4B7977F4E}" presName="Name9" presStyleLbl="parChTrans1D2" presStyleIdx="0" presStyleCnt="5"/>
      <dgm:spPr/>
    </dgm:pt>
    <dgm:pt modelId="{CD037F26-411A-4446-8923-5135CD124B65}" type="pres">
      <dgm:prSet presAssocID="{BC2CDCF6-2246-A042-AED3-7FE4B7977F4E}" presName="connTx" presStyleLbl="parChTrans1D2" presStyleIdx="0" presStyleCnt="5"/>
      <dgm:spPr/>
    </dgm:pt>
    <dgm:pt modelId="{441DA26E-C8E9-3342-A12E-B5CE8C083EE7}" type="pres">
      <dgm:prSet presAssocID="{489EAEF0-A150-F04C-818A-41B9417582E4}" presName="node" presStyleLbl="node1" presStyleIdx="0" presStyleCnt="5" custScaleX="149124">
        <dgm:presLayoutVars>
          <dgm:bulletEnabled val="1"/>
        </dgm:presLayoutVars>
      </dgm:prSet>
      <dgm:spPr/>
    </dgm:pt>
    <dgm:pt modelId="{7EDE2009-7E44-2444-A851-22CC6D5B11A6}" type="pres">
      <dgm:prSet presAssocID="{2D50F901-10F5-1E44-BB16-71F5D82FC3FE}" presName="Name9" presStyleLbl="parChTrans1D2" presStyleIdx="1" presStyleCnt="5"/>
      <dgm:spPr/>
    </dgm:pt>
    <dgm:pt modelId="{0A6AF1BC-DD19-DD40-9CAC-5D4F9EE1C20A}" type="pres">
      <dgm:prSet presAssocID="{2D50F901-10F5-1E44-BB16-71F5D82FC3FE}" presName="connTx" presStyleLbl="parChTrans1D2" presStyleIdx="1" presStyleCnt="5"/>
      <dgm:spPr/>
    </dgm:pt>
    <dgm:pt modelId="{49EB4B34-FEFD-1E40-9D00-B9C282DF7CBC}" type="pres">
      <dgm:prSet presAssocID="{EDF189F1-808D-DA4F-8649-62807A5E6895}" presName="node" presStyleLbl="node1" presStyleIdx="1" presStyleCnt="5" custScaleX="185654" custRadScaleRad="136574" custRadScaleInc="14926">
        <dgm:presLayoutVars>
          <dgm:bulletEnabled val="1"/>
        </dgm:presLayoutVars>
      </dgm:prSet>
      <dgm:spPr/>
    </dgm:pt>
    <dgm:pt modelId="{F097F9CE-1DD6-B64B-BF0A-1BC2A3F7F7C7}" type="pres">
      <dgm:prSet presAssocID="{AA52F941-10EC-8748-B3A1-3F24B0B1E7A9}" presName="Name9" presStyleLbl="parChTrans1D2" presStyleIdx="2" presStyleCnt="5"/>
      <dgm:spPr/>
    </dgm:pt>
    <dgm:pt modelId="{BAA12CD7-4B13-B345-9104-FF97CD39AEB6}" type="pres">
      <dgm:prSet presAssocID="{AA52F941-10EC-8748-B3A1-3F24B0B1E7A9}" presName="connTx" presStyleLbl="parChTrans1D2" presStyleIdx="2" presStyleCnt="5"/>
      <dgm:spPr/>
    </dgm:pt>
    <dgm:pt modelId="{F844A28B-8DBE-4C4E-A947-36B50A073EE5}" type="pres">
      <dgm:prSet presAssocID="{DEF4EC75-0C1E-8343-8044-E4C904F24BFB}" presName="node" presStyleLbl="node1" presStyleIdx="2" presStyleCnt="5" custScaleX="182752" custRadScaleRad="126026" custRadScaleInc="-37346">
        <dgm:presLayoutVars>
          <dgm:bulletEnabled val="1"/>
        </dgm:presLayoutVars>
      </dgm:prSet>
      <dgm:spPr/>
    </dgm:pt>
    <dgm:pt modelId="{E76AF54A-5FB0-F14A-A6A8-F9CD947B5CCD}" type="pres">
      <dgm:prSet presAssocID="{714B57C5-BC08-F44E-A29C-DBD7AEC8A3D0}" presName="Name9" presStyleLbl="parChTrans1D2" presStyleIdx="3" presStyleCnt="5"/>
      <dgm:spPr/>
    </dgm:pt>
    <dgm:pt modelId="{1378F0C6-259B-8A4D-8284-E2407018D7C5}" type="pres">
      <dgm:prSet presAssocID="{714B57C5-BC08-F44E-A29C-DBD7AEC8A3D0}" presName="connTx" presStyleLbl="parChTrans1D2" presStyleIdx="3" presStyleCnt="5"/>
      <dgm:spPr/>
    </dgm:pt>
    <dgm:pt modelId="{3804E8AD-9790-A846-970F-AA1DEDA414BB}" type="pres">
      <dgm:prSet presAssocID="{9FB4B78A-FED6-9F44-8391-43E7CFC955F3}" presName="node" presStyleLbl="node1" presStyleIdx="3" presStyleCnt="5" custScaleX="182752" custRadScaleRad="131079" custRadScaleInc="42525">
        <dgm:presLayoutVars>
          <dgm:bulletEnabled val="1"/>
        </dgm:presLayoutVars>
      </dgm:prSet>
      <dgm:spPr/>
    </dgm:pt>
    <dgm:pt modelId="{5F506EEC-9480-7C40-9138-7C1FCED39809}" type="pres">
      <dgm:prSet presAssocID="{56CB5545-99F9-0B48-8642-69D7B49C5202}" presName="Name9" presStyleLbl="parChTrans1D2" presStyleIdx="4" presStyleCnt="5"/>
      <dgm:spPr/>
    </dgm:pt>
    <dgm:pt modelId="{B575F4C1-8E67-F349-A0C0-70D9C5C6423A}" type="pres">
      <dgm:prSet presAssocID="{56CB5545-99F9-0B48-8642-69D7B49C5202}" presName="connTx" presStyleLbl="parChTrans1D2" presStyleIdx="4" presStyleCnt="5"/>
      <dgm:spPr/>
    </dgm:pt>
    <dgm:pt modelId="{9DFFD660-7E49-8B46-9A9A-40B747A76A17}" type="pres">
      <dgm:prSet presAssocID="{47DA2951-D627-474C-9031-C07C88C87806}" presName="node" presStyleLbl="node1" presStyleIdx="4" presStyleCnt="5" custScaleX="133382" custRadScaleRad="111545" custRadScaleInc="-5324">
        <dgm:presLayoutVars>
          <dgm:bulletEnabled val="1"/>
        </dgm:presLayoutVars>
      </dgm:prSet>
      <dgm:spPr/>
    </dgm:pt>
  </dgm:ptLst>
  <dgm:cxnLst>
    <dgm:cxn modelId="{08A0CF03-3E35-674D-B8D8-997F36E25314}" type="presOf" srcId="{714B57C5-BC08-F44E-A29C-DBD7AEC8A3D0}" destId="{1378F0C6-259B-8A4D-8284-E2407018D7C5}" srcOrd="1" destOrd="0" presId="urn:microsoft.com/office/officeart/2005/8/layout/radial1"/>
    <dgm:cxn modelId="{B8DF7306-877A-8740-A820-ED4C6D13069B}" type="presOf" srcId="{DEF4EC75-0C1E-8343-8044-E4C904F24BFB}" destId="{F844A28B-8DBE-4C4E-A947-36B50A073EE5}" srcOrd="0" destOrd="0" presId="urn:microsoft.com/office/officeart/2005/8/layout/radial1"/>
    <dgm:cxn modelId="{CA0FB107-3022-7642-B5E8-BB44B8CAD7BD}" type="presOf" srcId="{BC2CDCF6-2246-A042-AED3-7FE4B7977F4E}" destId="{9BF9980E-6C52-F343-AAAA-F52C67DC26B6}" srcOrd="0" destOrd="0" presId="urn:microsoft.com/office/officeart/2005/8/layout/radial1"/>
    <dgm:cxn modelId="{51BF0B1C-7C8E-F045-B03B-3D7E6BA7CEC1}" type="presOf" srcId="{AA52F941-10EC-8748-B3A1-3F24B0B1E7A9}" destId="{F097F9CE-1DD6-B64B-BF0A-1BC2A3F7F7C7}" srcOrd="0" destOrd="0" presId="urn:microsoft.com/office/officeart/2005/8/layout/radial1"/>
    <dgm:cxn modelId="{DE7B7629-D252-4C49-BECD-4FF4121AD000}" type="presOf" srcId="{2D50F901-10F5-1E44-BB16-71F5D82FC3FE}" destId="{0A6AF1BC-DD19-DD40-9CAC-5D4F9EE1C20A}" srcOrd="1" destOrd="0" presId="urn:microsoft.com/office/officeart/2005/8/layout/radial1"/>
    <dgm:cxn modelId="{5D881830-E04B-DA45-BA3E-4B78EC25943C}" srcId="{D02A6B79-DB14-7945-9FFD-DB613D3F98C5}" destId="{489EAEF0-A150-F04C-818A-41B9417582E4}" srcOrd="0" destOrd="0" parTransId="{BC2CDCF6-2246-A042-AED3-7FE4B7977F4E}" sibTransId="{62DE33CE-6494-A34E-A0FE-09D1AA44803C}"/>
    <dgm:cxn modelId="{9AAC063B-491B-1B48-BE4A-686C0A651B91}" srcId="{D02A6B79-DB14-7945-9FFD-DB613D3F98C5}" destId="{9FB4B78A-FED6-9F44-8391-43E7CFC955F3}" srcOrd="3" destOrd="0" parTransId="{714B57C5-BC08-F44E-A29C-DBD7AEC8A3D0}" sibTransId="{3DF5C7CB-A6D5-3044-AA6F-A522550265C1}"/>
    <dgm:cxn modelId="{32D6893B-EDC9-7547-A7F8-D09B55B6BAF0}" type="presOf" srcId="{2D50F901-10F5-1E44-BB16-71F5D82FC3FE}" destId="{7EDE2009-7E44-2444-A851-22CC6D5B11A6}" srcOrd="0" destOrd="0" presId="urn:microsoft.com/office/officeart/2005/8/layout/radial1"/>
    <dgm:cxn modelId="{2DBDCC46-1AC6-BB42-94A7-28F47FF933E1}" type="presOf" srcId="{AA52F941-10EC-8748-B3A1-3F24B0B1E7A9}" destId="{BAA12CD7-4B13-B345-9104-FF97CD39AEB6}" srcOrd="1" destOrd="0" presId="urn:microsoft.com/office/officeart/2005/8/layout/radial1"/>
    <dgm:cxn modelId="{7C1DDD48-1541-5C47-B19F-1DBFF9E9FB63}" type="presOf" srcId="{489EAEF0-A150-F04C-818A-41B9417582E4}" destId="{441DA26E-C8E9-3342-A12E-B5CE8C083EE7}" srcOrd="0" destOrd="0" presId="urn:microsoft.com/office/officeart/2005/8/layout/radial1"/>
    <dgm:cxn modelId="{BAA1D34A-5C80-634D-83D5-CE2661F0CDF0}" type="presOf" srcId="{070EAAFB-584B-4048-987B-A2B9925E4972}" destId="{012CF067-854B-8049-AA66-A247536178AD}" srcOrd="0" destOrd="0" presId="urn:microsoft.com/office/officeart/2005/8/layout/radial1"/>
    <dgm:cxn modelId="{4A8E4057-14CC-984C-A208-BE2381886B13}" srcId="{D02A6B79-DB14-7945-9FFD-DB613D3F98C5}" destId="{DEF4EC75-0C1E-8343-8044-E4C904F24BFB}" srcOrd="2" destOrd="0" parTransId="{AA52F941-10EC-8748-B3A1-3F24B0B1E7A9}" sibTransId="{80400BA8-9DD7-5C47-A69D-7205C022785B}"/>
    <dgm:cxn modelId="{BDD4EB62-E529-C946-A904-F7AEB7E118C0}" type="presOf" srcId="{9FB4B78A-FED6-9F44-8391-43E7CFC955F3}" destId="{3804E8AD-9790-A846-970F-AA1DEDA414BB}" srcOrd="0" destOrd="0" presId="urn:microsoft.com/office/officeart/2005/8/layout/radial1"/>
    <dgm:cxn modelId="{BE8BBD7A-0DD6-0F46-A5BF-AF5B5CABB1A7}" type="presOf" srcId="{D02A6B79-DB14-7945-9FFD-DB613D3F98C5}" destId="{3C9614C5-A612-DC45-9A4A-B91F45239FEB}" srcOrd="0" destOrd="0" presId="urn:microsoft.com/office/officeart/2005/8/layout/radial1"/>
    <dgm:cxn modelId="{08B59483-038F-7F48-9A56-CE36B27137AE}" srcId="{D02A6B79-DB14-7945-9FFD-DB613D3F98C5}" destId="{EDF189F1-808D-DA4F-8649-62807A5E6895}" srcOrd="1" destOrd="0" parTransId="{2D50F901-10F5-1E44-BB16-71F5D82FC3FE}" sibTransId="{A8B45183-D0C4-C24A-9188-BECAA79E64EE}"/>
    <dgm:cxn modelId="{08D4C188-E160-8A42-8D9A-C7A7D816B172}" type="presOf" srcId="{56CB5545-99F9-0B48-8642-69D7B49C5202}" destId="{5F506EEC-9480-7C40-9138-7C1FCED39809}" srcOrd="0" destOrd="0" presId="urn:microsoft.com/office/officeart/2005/8/layout/radial1"/>
    <dgm:cxn modelId="{A083078B-6528-5B43-91AE-5F95024DC829}" type="presOf" srcId="{56CB5545-99F9-0B48-8642-69D7B49C5202}" destId="{B575F4C1-8E67-F349-A0C0-70D9C5C6423A}" srcOrd="1" destOrd="0" presId="urn:microsoft.com/office/officeart/2005/8/layout/radial1"/>
    <dgm:cxn modelId="{EA542F9B-9440-5F48-97F3-7D17E37C74B8}" type="presOf" srcId="{47DA2951-D627-474C-9031-C07C88C87806}" destId="{9DFFD660-7E49-8B46-9A9A-40B747A76A17}" srcOrd="0" destOrd="0" presId="urn:microsoft.com/office/officeart/2005/8/layout/radial1"/>
    <dgm:cxn modelId="{3F52F8A9-3636-944E-8FF5-DFAA2EC375EB}" type="presOf" srcId="{BC2CDCF6-2246-A042-AED3-7FE4B7977F4E}" destId="{CD037F26-411A-4446-8923-5135CD124B65}" srcOrd="1" destOrd="0" presId="urn:microsoft.com/office/officeart/2005/8/layout/radial1"/>
    <dgm:cxn modelId="{143856D0-085D-EC45-BBFD-65CCFD93AA93}" type="presOf" srcId="{EDF189F1-808D-DA4F-8649-62807A5E6895}" destId="{49EB4B34-FEFD-1E40-9D00-B9C282DF7CBC}" srcOrd="0" destOrd="0" presId="urn:microsoft.com/office/officeart/2005/8/layout/radial1"/>
    <dgm:cxn modelId="{33AA64E9-A571-0B40-BDC1-7C208B7D6C32}" srcId="{070EAAFB-584B-4048-987B-A2B9925E4972}" destId="{D02A6B79-DB14-7945-9FFD-DB613D3F98C5}" srcOrd="0" destOrd="0" parTransId="{5E29B71C-49D0-9B40-8727-4E60C0850085}" sibTransId="{1A4839EC-8F43-0444-8E6B-6EFF19AC00FC}"/>
    <dgm:cxn modelId="{441284EA-4A27-D24A-8828-10CFF7B55178}" srcId="{D02A6B79-DB14-7945-9FFD-DB613D3F98C5}" destId="{47DA2951-D627-474C-9031-C07C88C87806}" srcOrd="4" destOrd="0" parTransId="{56CB5545-99F9-0B48-8642-69D7B49C5202}" sibTransId="{FF1163B5-DDCD-224A-8749-B62BFDAF9165}"/>
    <dgm:cxn modelId="{7AD16EFB-4F90-AB4A-BDD0-E94A628420DA}" type="presOf" srcId="{714B57C5-BC08-F44E-A29C-DBD7AEC8A3D0}" destId="{E76AF54A-5FB0-F14A-A6A8-F9CD947B5CCD}" srcOrd="0" destOrd="0" presId="urn:microsoft.com/office/officeart/2005/8/layout/radial1"/>
    <dgm:cxn modelId="{5839D065-FBE9-C149-8D0F-54CE431CC92F}" type="presParOf" srcId="{012CF067-854B-8049-AA66-A247536178AD}" destId="{3C9614C5-A612-DC45-9A4A-B91F45239FEB}" srcOrd="0" destOrd="0" presId="urn:microsoft.com/office/officeart/2005/8/layout/radial1"/>
    <dgm:cxn modelId="{9C7B8EBF-EB1E-4042-91B5-73849D8EC3F5}" type="presParOf" srcId="{012CF067-854B-8049-AA66-A247536178AD}" destId="{9BF9980E-6C52-F343-AAAA-F52C67DC26B6}" srcOrd="1" destOrd="0" presId="urn:microsoft.com/office/officeart/2005/8/layout/radial1"/>
    <dgm:cxn modelId="{FDB6C77B-61D8-AD4A-B4BB-A8E1FB4801A2}" type="presParOf" srcId="{9BF9980E-6C52-F343-AAAA-F52C67DC26B6}" destId="{CD037F26-411A-4446-8923-5135CD124B65}" srcOrd="0" destOrd="0" presId="urn:microsoft.com/office/officeart/2005/8/layout/radial1"/>
    <dgm:cxn modelId="{22319625-3094-0444-AB3E-A46994448127}" type="presParOf" srcId="{012CF067-854B-8049-AA66-A247536178AD}" destId="{441DA26E-C8E9-3342-A12E-B5CE8C083EE7}" srcOrd="2" destOrd="0" presId="urn:microsoft.com/office/officeart/2005/8/layout/radial1"/>
    <dgm:cxn modelId="{3EB9135F-9259-804D-9528-2E9A4FD2117E}" type="presParOf" srcId="{012CF067-854B-8049-AA66-A247536178AD}" destId="{7EDE2009-7E44-2444-A851-22CC6D5B11A6}" srcOrd="3" destOrd="0" presId="urn:microsoft.com/office/officeart/2005/8/layout/radial1"/>
    <dgm:cxn modelId="{924C55C3-3EDE-3A46-A2C0-E24D3AF89352}" type="presParOf" srcId="{7EDE2009-7E44-2444-A851-22CC6D5B11A6}" destId="{0A6AF1BC-DD19-DD40-9CAC-5D4F9EE1C20A}" srcOrd="0" destOrd="0" presId="urn:microsoft.com/office/officeart/2005/8/layout/radial1"/>
    <dgm:cxn modelId="{CBCED68E-59F5-8642-98A2-79EB9F0AE81C}" type="presParOf" srcId="{012CF067-854B-8049-AA66-A247536178AD}" destId="{49EB4B34-FEFD-1E40-9D00-B9C282DF7CBC}" srcOrd="4" destOrd="0" presId="urn:microsoft.com/office/officeart/2005/8/layout/radial1"/>
    <dgm:cxn modelId="{DD51876B-3274-1E44-B2BA-4A73792E5929}" type="presParOf" srcId="{012CF067-854B-8049-AA66-A247536178AD}" destId="{F097F9CE-1DD6-B64B-BF0A-1BC2A3F7F7C7}" srcOrd="5" destOrd="0" presId="urn:microsoft.com/office/officeart/2005/8/layout/radial1"/>
    <dgm:cxn modelId="{21355CE1-838E-5A46-B165-AB9FF3A910CA}" type="presParOf" srcId="{F097F9CE-1DD6-B64B-BF0A-1BC2A3F7F7C7}" destId="{BAA12CD7-4B13-B345-9104-FF97CD39AEB6}" srcOrd="0" destOrd="0" presId="urn:microsoft.com/office/officeart/2005/8/layout/radial1"/>
    <dgm:cxn modelId="{DDFF3766-926A-8C49-9D05-E578301B4CF9}" type="presParOf" srcId="{012CF067-854B-8049-AA66-A247536178AD}" destId="{F844A28B-8DBE-4C4E-A947-36B50A073EE5}" srcOrd="6" destOrd="0" presId="urn:microsoft.com/office/officeart/2005/8/layout/radial1"/>
    <dgm:cxn modelId="{AAADF787-ED54-3441-9C4E-704FF0DF7150}" type="presParOf" srcId="{012CF067-854B-8049-AA66-A247536178AD}" destId="{E76AF54A-5FB0-F14A-A6A8-F9CD947B5CCD}" srcOrd="7" destOrd="0" presId="urn:microsoft.com/office/officeart/2005/8/layout/radial1"/>
    <dgm:cxn modelId="{58386028-F477-3B4B-B336-07219EB8425E}" type="presParOf" srcId="{E76AF54A-5FB0-F14A-A6A8-F9CD947B5CCD}" destId="{1378F0C6-259B-8A4D-8284-E2407018D7C5}" srcOrd="0" destOrd="0" presId="urn:microsoft.com/office/officeart/2005/8/layout/radial1"/>
    <dgm:cxn modelId="{FA3EEB9F-25E7-3F4B-9E37-DAB6FF1D53DE}" type="presParOf" srcId="{012CF067-854B-8049-AA66-A247536178AD}" destId="{3804E8AD-9790-A846-970F-AA1DEDA414BB}" srcOrd="8" destOrd="0" presId="urn:microsoft.com/office/officeart/2005/8/layout/radial1"/>
    <dgm:cxn modelId="{FA460ADF-60CC-5348-99DF-44A480A7EEC9}" type="presParOf" srcId="{012CF067-854B-8049-AA66-A247536178AD}" destId="{5F506EEC-9480-7C40-9138-7C1FCED39809}" srcOrd="9" destOrd="0" presId="urn:microsoft.com/office/officeart/2005/8/layout/radial1"/>
    <dgm:cxn modelId="{BD9E7933-8A11-034D-BC2C-8C361062D875}" type="presParOf" srcId="{5F506EEC-9480-7C40-9138-7C1FCED39809}" destId="{B575F4C1-8E67-F349-A0C0-70D9C5C6423A}" srcOrd="0" destOrd="0" presId="urn:microsoft.com/office/officeart/2005/8/layout/radial1"/>
    <dgm:cxn modelId="{BE0B07B8-D53A-B448-859B-366935B021EE}" type="presParOf" srcId="{012CF067-854B-8049-AA66-A247536178AD}" destId="{9DFFD660-7E49-8B46-9A9A-40B747A76A1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614C5-A612-DC45-9A4A-B91F45239FEB}">
      <dsp:nvSpPr>
        <dsp:cNvPr id="0" name=""/>
        <dsp:cNvSpPr/>
      </dsp:nvSpPr>
      <dsp:spPr>
        <a:xfrm>
          <a:off x="3809513" y="2383521"/>
          <a:ext cx="1811240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Spazio Pubblico</a:t>
          </a:r>
        </a:p>
      </dsp:txBody>
      <dsp:txXfrm>
        <a:off x="4074763" y="2648771"/>
        <a:ext cx="1280740" cy="1280740"/>
      </dsp:txXfrm>
    </dsp:sp>
    <dsp:sp modelId="{9BF9980E-6C52-F343-AAAA-F52C67DC26B6}">
      <dsp:nvSpPr>
        <dsp:cNvPr id="0" name=""/>
        <dsp:cNvSpPr/>
      </dsp:nvSpPr>
      <dsp:spPr>
        <a:xfrm rot="16200000">
          <a:off x="4441240" y="2093168"/>
          <a:ext cx="547787" cy="32919"/>
        </a:xfrm>
        <a:custGeom>
          <a:avLst/>
          <a:gdLst/>
          <a:ahLst/>
          <a:cxnLst/>
          <a:rect l="0" t="0" r="0" b="0"/>
          <a:pathLst>
            <a:path>
              <a:moveTo>
                <a:pt x="0" y="16459"/>
              </a:moveTo>
              <a:lnTo>
                <a:pt x="547787" y="164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701439" y="2095933"/>
        <a:ext cx="27389" cy="27389"/>
      </dsp:txXfrm>
    </dsp:sp>
    <dsp:sp modelId="{441DA26E-C8E9-3342-A12E-B5CE8C083EE7}">
      <dsp:nvSpPr>
        <dsp:cNvPr id="0" name=""/>
        <dsp:cNvSpPr/>
      </dsp:nvSpPr>
      <dsp:spPr>
        <a:xfrm>
          <a:off x="3364636" y="24493"/>
          <a:ext cx="2700994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Autogestito</a:t>
          </a:r>
        </a:p>
      </dsp:txBody>
      <dsp:txXfrm>
        <a:off x="3760187" y="289743"/>
        <a:ext cx="1909892" cy="1280740"/>
      </dsp:txXfrm>
    </dsp:sp>
    <dsp:sp modelId="{7EDE2009-7E44-2444-A851-22CC6D5B11A6}">
      <dsp:nvSpPr>
        <dsp:cNvPr id="0" name=""/>
        <dsp:cNvSpPr/>
      </dsp:nvSpPr>
      <dsp:spPr>
        <a:xfrm rot="20842402">
          <a:off x="5590081" y="2995441"/>
          <a:ext cx="725309" cy="32919"/>
        </a:xfrm>
        <a:custGeom>
          <a:avLst/>
          <a:gdLst/>
          <a:ahLst/>
          <a:cxnLst/>
          <a:rect l="0" t="0" r="0" b="0"/>
          <a:pathLst>
            <a:path>
              <a:moveTo>
                <a:pt x="0" y="16459"/>
              </a:moveTo>
              <a:lnTo>
                <a:pt x="725309" y="164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934603" y="2993768"/>
        <a:ext cx="36265" cy="36265"/>
      </dsp:txXfrm>
    </dsp:sp>
    <dsp:sp modelId="{49EB4B34-FEFD-1E40-9D00-B9C282DF7CBC}">
      <dsp:nvSpPr>
        <dsp:cNvPr id="0" name=""/>
        <dsp:cNvSpPr/>
      </dsp:nvSpPr>
      <dsp:spPr>
        <a:xfrm>
          <a:off x="6177714" y="1679241"/>
          <a:ext cx="3362641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Indipendenza dal mercato e dalle logiche di profitto</a:t>
          </a:r>
        </a:p>
      </dsp:txBody>
      <dsp:txXfrm>
        <a:off x="6670161" y="1944491"/>
        <a:ext cx="2377747" cy="1280740"/>
      </dsp:txXfrm>
    </dsp:sp>
    <dsp:sp modelId="{F097F9CE-1DD6-B64B-BF0A-1BC2A3F7F7C7}">
      <dsp:nvSpPr>
        <dsp:cNvPr id="0" name=""/>
        <dsp:cNvSpPr/>
      </dsp:nvSpPr>
      <dsp:spPr>
        <a:xfrm rot="2433325">
          <a:off x="5295838" y="4152096"/>
          <a:ext cx="893886" cy="32919"/>
        </a:xfrm>
        <a:custGeom>
          <a:avLst/>
          <a:gdLst/>
          <a:ahLst/>
          <a:cxnLst/>
          <a:rect l="0" t="0" r="0" b="0"/>
          <a:pathLst>
            <a:path>
              <a:moveTo>
                <a:pt x="0" y="16459"/>
              </a:moveTo>
              <a:lnTo>
                <a:pt x="893886" y="164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720434" y="4146209"/>
        <a:ext cx="44694" cy="44694"/>
      </dsp:txXfrm>
    </dsp:sp>
    <dsp:sp modelId="{F844A28B-8DBE-4C4E-A947-36B50A073EE5}">
      <dsp:nvSpPr>
        <dsp:cNvPr id="0" name=""/>
        <dsp:cNvSpPr/>
      </dsp:nvSpPr>
      <dsp:spPr>
        <a:xfrm>
          <a:off x="5318904" y="4316509"/>
          <a:ext cx="3310078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Indipendenza dall’informazione mainstream</a:t>
          </a:r>
        </a:p>
      </dsp:txBody>
      <dsp:txXfrm>
        <a:off x="5803654" y="4581759"/>
        <a:ext cx="2340578" cy="1280740"/>
      </dsp:txXfrm>
    </dsp:sp>
    <dsp:sp modelId="{E76AF54A-5FB0-F14A-A6A8-F9CD947B5CCD}">
      <dsp:nvSpPr>
        <dsp:cNvPr id="0" name=""/>
        <dsp:cNvSpPr/>
      </dsp:nvSpPr>
      <dsp:spPr>
        <a:xfrm rot="8478543">
          <a:off x="3126567" y="4148357"/>
          <a:ext cx="990383" cy="32919"/>
        </a:xfrm>
        <a:custGeom>
          <a:avLst/>
          <a:gdLst/>
          <a:ahLst/>
          <a:cxnLst/>
          <a:rect l="0" t="0" r="0" b="0"/>
          <a:pathLst>
            <a:path>
              <a:moveTo>
                <a:pt x="0" y="16459"/>
              </a:moveTo>
              <a:lnTo>
                <a:pt x="990383" y="164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596999" y="4140057"/>
        <a:ext cx="49519" cy="49519"/>
      </dsp:txXfrm>
    </dsp:sp>
    <dsp:sp modelId="{3804E8AD-9790-A846-970F-AA1DEDA414BB}">
      <dsp:nvSpPr>
        <dsp:cNvPr id="0" name=""/>
        <dsp:cNvSpPr/>
      </dsp:nvSpPr>
      <dsp:spPr>
        <a:xfrm>
          <a:off x="646551" y="4316509"/>
          <a:ext cx="3310078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Indipendenza dall'omologazione culturale</a:t>
          </a:r>
        </a:p>
      </dsp:txBody>
      <dsp:txXfrm>
        <a:off x="1131301" y="4581759"/>
        <a:ext cx="2340578" cy="1280740"/>
      </dsp:txXfrm>
    </dsp:sp>
    <dsp:sp modelId="{5F506EEC-9480-7C40-9138-7C1FCED39809}">
      <dsp:nvSpPr>
        <dsp:cNvPr id="0" name=""/>
        <dsp:cNvSpPr/>
      </dsp:nvSpPr>
      <dsp:spPr>
        <a:xfrm rot="11765002">
          <a:off x="3303376" y="2945276"/>
          <a:ext cx="552393" cy="32919"/>
        </a:xfrm>
        <a:custGeom>
          <a:avLst/>
          <a:gdLst/>
          <a:ahLst/>
          <a:cxnLst/>
          <a:rect l="0" t="0" r="0" b="0"/>
          <a:pathLst>
            <a:path>
              <a:moveTo>
                <a:pt x="0" y="16459"/>
              </a:moveTo>
              <a:lnTo>
                <a:pt x="552393" y="164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565763" y="2947926"/>
        <a:ext cx="27619" cy="27619"/>
      </dsp:txXfrm>
    </dsp:sp>
    <dsp:sp modelId="{9DFFD660-7E49-8B46-9A9A-40B747A76A17}">
      <dsp:nvSpPr>
        <dsp:cNvPr id="0" name=""/>
        <dsp:cNvSpPr/>
      </dsp:nvSpPr>
      <dsp:spPr>
        <a:xfrm>
          <a:off x="978814" y="1654536"/>
          <a:ext cx="2415869" cy="1811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Libero</a:t>
          </a:r>
        </a:p>
      </dsp:txBody>
      <dsp:txXfrm>
        <a:off x="1332610" y="1919786"/>
        <a:ext cx="1708277" cy="128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4C81C-6D5E-2744-A047-060A561F2C58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5C59-B8C7-0046-88A8-6B80CBA85B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779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185C59-B8C7-0046-88A8-6B80CBA85B3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159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VAG61 fin dagli esordi si costituisce come uno spazio pubblico, libero, autogestito il cui scopo è quello di riaprire uno spazio vuoto e abbandonato per restituirlo alla cittadinanza sotto forma di presidio sociale, culturale e di controinformazione. </a:t>
            </a:r>
          </a:p>
          <a:p>
            <a:endParaRPr lang="it-IT" dirty="0"/>
          </a:p>
          <a:p>
            <a:r>
              <a:rPr lang="it-IT" dirty="0"/>
              <a:t>La modalità organizzativa fin dagli esordi è l’autogestione finalizzata all’indipendenza dal mercato, da logiche di profitto ma anche dall’informazione mainstream/ufficiale e dalla omologazione culturale.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185C59-B8C7-0046-88A8-6B80CBA85B3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733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VAG61 fin dagli esordi si costituisce come uno spazio pubblico, libero, autogestito il cui scopo è quello di riaprire uno spazio vuoto e abbandonato per restituirlo alla cittadinanza sotto forma di presidio sociale, culturale e di controinformazione. </a:t>
            </a:r>
          </a:p>
          <a:p>
            <a:endParaRPr lang="it-IT" dirty="0"/>
          </a:p>
          <a:p>
            <a:r>
              <a:rPr lang="it-IT" dirty="0"/>
              <a:t>La modalità organizzativa fin dagli esordi è l’autogestione finalizzata all’indipendenza dal mercato, da logiche di profitto ma anche dall’informazione mainstream/ufficiale e dalla omologazione culturale.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185C59-B8C7-0046-88A8-6B80CBA85B3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354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VAG61 fin dagli esordi si costituisce come uno spazio pubblico, libero, autogestito il cui scopo è quello di riaprire uno spazio vuoto e abbandonato per restituirlo alla cittadinanza sotto forma di presidio sociale, culturale e di controinformazione. </a:t>
            </a:r>
          </a:p>
          <a:p>
            <a:endParaRPr lang="it-IT" dirty="0"/>
          </a:p>
          <a:p>
            <a:r>
              <a:rPr lang="it-IT" dirty="0"/>
              <a:t>La modalità organizzativa fin dagli esordi è l’autogestione finalizzata all’indipendenza dal mercato, da logiche di profitto ma anche dall’informazione mainstream/ufficiale e dalla omologazione culturale.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85C59-B8C7-0046-88A8-6B80CBA85B3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354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85C59-B8C7-0046-88A8-6B80CBA85B3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63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722-CDFC-4646-9E18-66D48927607C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25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B052-999E-6D43-8076-CA0320328610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24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9C52-CEFC-9F48-889F-48704CCA68D2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44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91E3-7147-854B-AFBD-4FDFC202AAFE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52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37E-2940-6A4C-A582-AAFE246AF1F5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50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038-D104-CD40-B0D0-6FD0A9568610}" type="datetime1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91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476-3110-E643-B8D3-EE0C38B82847}" type="datetime1">
              <a:rPr lang="it-IT" smtClean="0"/>
              <a:t>15/03/23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22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4EF0-A2B6-CF4C-AD99-05F144AD101D}" type="datetime1">
              <a:rPr lang="it-IT" smtClean="0"/>
              <a:t>15/03/23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98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DC13-EC29-E944-9087-047FB835E4EB}" type="datetime1">
              <a:rPr lang="it-IT" smtClean="0"/>
              <a:t>15/03/23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87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0F2-9E70-6F40-B2F2-E878D535984F}" type="datetime1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1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422A-E99C-B74D-B5E3-32125149F14D}" type="datetime1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4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48C4-0A41-E747-9C28-9E44945764AB}" type="datetime1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CAF per Innovatori Culturali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4AAF-B06C-F143-AB56-844BE4D571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8207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629D3C-C3A1-A4CC-BA55-EBD034420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8985" y="842298"/>
            <a:ext cx="7883378" cy="2387600"/>
          </a:xfrm>
        </p:spPr>
        <p:txBody>
          <a:bodyPr>
            <a:normAutofit fontScale="90000"/>
          </a:bodyPr>
          <a:lstStyle/>
          <a:p>
            <a:r>
              <a:rPr lang="it-IT" sz="6000" dirty="0">
                <a:solidFill>
                  <a:srgbClr val="FFC000"/>
                </a:solidFill>
              </a:rPr>
              <a:t>VAG61</a:t>
            </a:r>
            <a:br>
              <a:rPr lang="it-IT" sz="6000" dirty="0">
                <a:solidFill>
                  <a:srgbClr val="FFC000"/>
                </a:solidFill>
              </a:rPr>
            </a:br>
            <a:r>
              <a:rPr lang="it-IT" sz="6000" dirty="0">
                <a:solidFill>
                  <a:srgbClr val="FFC000"/>
                </a:solidFill>
              </a:rPr>
              <a:t>Praticare l’autogestione</a:t>
            </a:r>
            <a:br>
              <a:rPr lang="it-IT" sz="6000" dirty="0">
                <a:solidFill>
                  <a:srgbClr val="FFC000"/>
                </a:solidFill>
              </a:rPr>
            </a:b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28C0603-27B6-C3F0-7492-80C6638D5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8986" y="3358413"/>
            <a:ext cx="7883377" cy="1883438"/>
          </a:xfrm>
        </p:spPr>
        <p:txBody>
          <a:bodyPr>
            <a:normAutofit/>
          </a:bodyPr>
          <a:lstStyle/>
          <a:p>
            <a:r>
              <a:rPr lang="it-IT" b="0" i="0" u="none" strike="noStrike" dirty="0">
                <a:solidFill>
                  <a:srgbClr val="FFFFFF"/>
                </a:solidFill>
                <a:effectLst/>
                <a:latin typeface="ProximaNova"/>
              </a:rPr>
              <a:t>Corso di alta formazione </a:t>
            </a:r>
          </a:p>
          <a:p>
            <a:r>
              <a:rPr lang="it-IT" b="0" i="0" u="none" strike="noStrike" dirty="0">
                <a:solidFill>
                  <a:srgbClr val="FFFFFF"/>
                </a:solidFill>
                <a:effectLst/>
                <a:latin typeface="ProximaNova"/>
              </a:rPr>
              <a:t>Innovatori culturali: processi, pratiche e metodi</a:t>
            </a:r>
            <a:endParaRPr lang="it-IT" sz="2400" dirty="0"/>
          </a:p>
          <a:p>
            <a:r>
              <a:rPr lang="it-IT" dirty="0"/>
              <a:t>LUCA POGNANI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4E76D7C-D7B6-2359-8842-6ABDBFD0F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32" y="5144136"/>
            <a:ext cx="2177587" cy="154669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C7E8340-48AB-77AB-4A0A-5717B19E55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589" y="167167"/>
            <a:ext cx="3574755" cy="476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0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835726-655E-B352-C15E-5AB3A546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26" y="410368"/>
            <a:ext cx="10515600" cy="1099777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C000"/>
                </a:solidFill>
              </a:rPr>
              <a:t>L’Identità di VAG61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C8DB86-1609-3E73-AE4E-49911F1E7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145"/>
            <a:ext cx="10515600" cy="455814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VAG61 si 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costituisce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come uno spazio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pubblico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libero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autogestito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scopo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è quello di riaprire uno spazio vuoto e abbandonato, sottrarlo al degrado e restituirlo alla cittadinanza sotto forma di </a:t>
            </a:r>
            <a:r>
              <a:rPr lang="it-IT" sz="3200" b="1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presidio sociale e culturale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modalità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organizzativa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 dagli esordi è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l’autogestione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finalizzata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all’indipendenza dal mercato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 logiche di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profitto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 anche dall’informazione mainstream/ufficiale  e dalla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omologazione</a:t>
            </a:r>
            <a:r>
              <a:rPr lang="it-IT" sz="3200" b="1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>
                <a:solidFill>
                  <a:srgbClr val="FFC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it-IT" sz="3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Radicale orizzontalità nei rapporti interni e con enti e associazioni esterne</a:t>
            </a:r>
            <a:endParaRPr lang="it-IT" sz="32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502AACE-5B29-F8B9-3398-98760A50E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9388" y="84662"/>
            <a:ext cx="2091073" cy="1485248"/>
          </a:xfrm>
          <a:prstGeom prst="rect">
            <a:avLst/>
          </a:prstGeom>
        </p:spPr>
      </p:pic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A78A23-145E-4924-FA39-9DCB3DA68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276C7A-2B4C-4D97-BF7D-EEF6D1B1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</p:spTree>
    <p:extLst>
      <p:ext uri="{BB962C8B-B14F-4D97-AF65-F5344CB8AC3E}">
        <p14:creationId xmlns:p14="http://schemas.microsoft.com/office/powerpoint/2010/main" val="99473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52BB1D-3801-94AA-6F42-F54DF21E0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29" y="365125"/>
            <a:ext cx="2688953" cy="1393031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C000"/>
                </a:solidFill>
              </a:rPr>
              <a:t>Princìpi organizzativi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309AFD-8F26-FA55-2AD9-B67D84C12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>
              <a:latin typeface="+mj-lt"/>
            </a:endParaRPr>
          </a:p>
          <a:p>
            <a:endParaRPr lang="it-IT" dirty="0">
              <a:latin typeface="+mj-lt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15E4F1E-EB23-AE32-EF34-BCF2771D4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7812" y="4813639"/>
            <a:ext cx="2364188" cy="1679236"/>
          </a:xfrm>
          <a:prstGeom prst="rect">
            <a:avLst/>
          </a:prstGeom>
        </p:spPr>
      </p:pic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541B051B-6FC6-AC13-B428-559683472D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9736309"/>
              </p:ext>
            </p:extLst>
          </p:nvPr>
        </p:nvGraphicFramePr>
        <p:xfrm>
          <a:off x="1563273" y="383886"/>
          <a:ext cx="9903654" cy="612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AF39B9BC-725D-A61C-696A-FFBE881E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B4AAF-B06C-F143-AB56-844BE4D571FE}" type="slidenum">
              <a:rPr lang="it-IT" smtClean="0"/>
              <a:t>3</a:t>
            </a:fld>
            <a:endParaRPr 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F8BEE191-300B-964E-BA63-1F6E686A8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</p:spTree>
    <p:extLst>
      <p:ext uri="{BB962C8B-B14F-4D97-AF65-F5344CB8AC3E}">
        <p14:creationId xmlns:p14="http://schemas.microsoft.com/office/powerpoint/2010/main" val="222974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AF39B9BC-725D-A61C-696A-FFBE881E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AB4AAF-B06C-F143-AB56-844BE4D571F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15E4F1E-EB23-AE32-EF34-BCF2771D4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7812" y="4813639"/>
            <a:ext cx="2364188" cy="1679236"/>
          </a:xfrm>
          <a:prstGeom prst="rect">
            <a:avLst/>
          </a:prstGeom>
        </p:spPr>
      </p:pic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D18EA0-D89A-9FCA-4B0C-0EADA38E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BED04FE-38E7-97A1-D43E-6523A7AFE3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389" y="864973"/>
            <a:ext cx="7748925" cy="517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8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E073C1B1-5267-53F0-70A5-3B4402416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1860" y="0"/>
            <a:ext cx="1340139" cy="951875"/>
          </a:xfrm>
          <a:prstGeom prst="rect">
            <a:avLst/>
          </a:prstGeom>
        </p:spPr>
      </p:pic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D0CAEE-B639-0157-A0BA-14D1DF51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AB4AAF-B06C-F143-AB56-844BE4D571FE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DB9A9DE0-6AD1-464C-1555-B09F49A897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15530" y="938944"/>
            <a:ext cx="9485928" cy="4980112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1B54806-FDF1-E657-1617-812FB506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CAF per Innovatori Culturali</a:t>
            </a:r>
          </a:p>
        </p:txBody>
      </p:sp>
    </p:spTree>
    <p:extLst>
      <p:ext uri="{BB962C8B-B14F-4D97-AF65-F5344CB8AC3E}">
        <p14:creationId xmlns:p14="http://schemas.microsoft.com/office/powerpoint/2010/main" val="1785744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1315</TotalTime>
  <Words>351</Words>
  <Application>Microsoft Macintosh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ProximaNova</vt:lpstr>
      <vt:lpstr>Tema di Office</vt:lpstr>
      <vt:lpstr>VAG61 Praticare l’autogestione </vt:lpstr>
      <vt:lpstr>L’Identità di VAG61</vt:lpstr>
      <vt:lpstr>Princìpi organizzativi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claudio pognani</dc:creator>
  <cp:lastModifiedBy>claudio pognani gmail</cp:lastModifiedBy>
  <cp:revision>151</cp:revision>
  <cp:lastPrinted>2022-11-27T22:10:57Z</cp:lastPrinted>
  <dcterms:created xsi:type="dcterms:W3CDTF">2022-09-07T21:31:24Z</dcterms:created>
  <dcterms:modified xsi:type="dcterms:W3CDTF">2023-03-15T21:28:07Z</dcterms:modified>
</cp:coreProperties>
</file>