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50" r:id="rId2"/>
    <p:sldId id="451" r:id="rId3"/>
    <p:sldId id="455" r:id="rId4"/>
    <p:sldId id="452" r:id="rId5"/>
    <p:sldId id="454" r:id="rId6"/>
    <p:sldId id="459" r:id="rId7"/>
    <p:sldId id="457" r:id="rId8"/>
    <p:sldId id="458" r:id="rId9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00AEEF"/>
    <a:srgbClr val="808285"/>
    <a:srgbClr val="FAAA28"/>
    <a:srgbClr val="F7A765"/>
    <a:srgbClr val="F7A45F"/>
    <a:srgbClr val="F8A96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83353" autoAdjust="0"/>
  </p:normalViewPr>
  <p:slideViewPr>
    <p:cSldViewPr>
      <p:cViewPr varScale="1">
        <p:scale>
          <a:sx n="63" d="100"/>
          <a:sy n="63" d="100"/>
        </p:scale>
        <p:origin x="60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197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75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96" y="0"/>
            <a:ext cx="2944486" cy="4975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CBA33AF6-6A76-4672-96C3-C8DEC37B26DD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829"/>
            <a:ext cx="2944486" cy="4975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96" y="9433829"/>
            <a:ext cx="2944486" cy="4975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62CFD05C-6F23-4432-BE03-2BFCA622B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73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283" cy="496570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l">
              <a:defRPr sz="14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2"/>
            <a:ext cx="2944283" cy="496570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r">
              <a:defRPr sz="1400"/>
            </a:lvl1pPr>
          </a:lstStyle>
          <a:p>
            <a:fld id="{B0C80BF1-61E0-4361-9A7A-BE9348197862}" type="datetimeFigureOut">
              <a:rPr lang="it-IT" smtClean="0"/>
              <a:pPr/>
              <a:t>05/11/2020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3" tIns="47776" rIns="95553" bIns="47776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7416"/>
            <a:ext cx="5435600" cy="4469130"/>
          </a:xfrm>
          <a:prstGeom prst="rect">
            <a:avLst/>
          </a:prstGeom>
        </p:spPr>
        <p:txBody>
          <a:bodyPr vert="horz" lIns="95553" tIns="47776" rIns="95553" bIns="47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6570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l">
              <a:defRPr sz="14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6570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r">
              <a:defRPr sz="1400"/>
            </a:lvl1pPr>
          </a:lstStyle>
          <a:p>
            <a:fld id="{15DE6F5F-FF6E-4662-BBC1-CDDF6D06AF2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64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AD81C-C894-4D68-949B-C5A09500D1C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06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AD81C-C894-4D68-949B-C5A09500D1C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06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AD81C-C894-4D68-949B-C5A09500D1C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06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AD81C-C894-4D68-949B-C5A09500D1C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06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AD81C-C894-4D68-949B-C5A09500D1C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69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AD81C-C894-4D68-949B-C5A09500D1C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06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AD81C-C894-4D68-949B-C5A09500D1C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26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AD81C-C894-4D68-949B-C5A09500D1C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21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936104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0"/>
            <a:ext cx="2286000" cy="2286000"/>
          </a:xfrm>
          <a:prstGeom prst="rect">
            <a:avLst/>
          </a:prstGeom>
        </p:spPr>
      </p:pic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3505200" y="6237312"/>
            <a:ext cx="2133600" cy="365125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566E6AC8-AB84-4E1A-914C-15E0F79C317F}" type="datetime4">
              <a:rPr lang="en-GB" smtClean="0"/>
              <a:t>05 November 2020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AN_PRESENTAZIONE_2011_015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86000"/>
            <a:ext cx="9144000" cy="306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"/>
          <p:cNvGrpSpPr/>
          <p:nvPr userDrawn="1"/>
        </p:nvGrpSpPr>
        <p:grpSpPr>
          <a:xfrm>
            <a:off x="2816371" y="836712"/>
            <a:ext cx="3511258" cy="869627"/>
            <a:chOff x="2627784" y="836712"/>
            <a:chExt cx="3511258" cy="869627"/>
          </a:xfrm>
        </p:grpSpPr>
        <p:pic>
          <p:nvPicPr>
            <p:cNvPr id="8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7784" y="860045"/>
              <a:ext cx="1698674" cy="822960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6016" y="836712"/>
              <a:ext cx="1423026" cy="86962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9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7571184" cy="489600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EF38-E8CB-4F6C-BC7F-0934CDF4237C}" type="datetime4">
              <a:rPr lang="en-GB" smtClean="0"/>
              <a:t>05 November 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714A5B1-295B-4407-B8D8-B61E08D0FA51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131049" y="6351558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it-IT" smtClean="0"/>
            </a:lvl1pPr>
          </a:lstStyle>
          <a:p>
            <a:pPr algn="l"/>
            <a:fld id="{8DEE22E0-1493-4E89-96C5-209DB3EA4903}" type="slidenum">
              <a:rPr lang="it-IT" smtClean="0"/>
              <a:pPr algn="l"/>
              <a:t>‹N›</a:t>
            </a:fld>
            <a:endParaRPr lang="it-IT"/>
          </a:p>
        </p:txBody>
      </p:sp>
      <p:pic>
        <p:nvPicPr>
          <p:cNvPr id="8" name="Picture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27" b="64301"/>
          <a:stretch>
            <a:fillRect/>
          </a:stretch>
        </p:blipFill>
        <p:spPr bwMode="auto">
          <a:xfrm>
            <a:off x="8264649" y="6434720"/>
            <a:ext cx="829419" cy="1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-75180"/>
            <a:ext cx="1017240" cy="101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con titolo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quarter" idx="13" hasCustomPrompt="1"/>
          </p:nvPr>
        </p:nvSpPr>
        <p:spPr>
          <a:xfrm>
            <a:off x="1007269" y="2996977"/>
            <a:ext cx="7129463" cy="86404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it-IT" dirty="0"/>
              <a:t>INSERIRE TITOLO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3714A5B1-295B-4407-B8D8-B61E08D0FA51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8600" y="1124744"/>
            <a:ext cx="8146800" cy="5000400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8" name="Picture 3" descr="C:\Users\cparavano\Desktop\Font\GATTO_IMMAGINE_FIRM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04" y="6309321"/>
            <a:ext cx="1791970" cy="44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8"/>
          <p:cNvCxnSpPr/>
          <p:nvPr userDrawn="1"/>
        </p:nvCxnSpPr>
        <p:spPr>
          <a:xfrm>
            <a:off x="327643" y="6237312"/>
            <a:ext cx="84887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 userDrawn="1"/>
        </p:nvSpPr>
        <p:spPr>
          <a:xfrm>
            <a:off x="3068062" y="6237314"/>
            <a:ext cx="1791971" cy="647981"/>
          </a:xfrm>
          <a:prstGeom prst="rect">
            <a:avLst/>
          </a:prstGeom>
          <a:noFill/>
        </p:spPr>
        <p:txBody>
          <a:bodyPr wrap="square" lIns="92775" tIns="46388" rIns="92775" bIns="46388" rtlCol="0">
            <a:spAutoFit/>
          </a:bodyPr>
          <a:lstStyle/>
          <a:p>
            <a:r>
              <a:rPr lang="it-IT" sz="1200" dirty="0"/>
              <a:t>Cod. PO.07.45</a:t>
            </a:r>
          </a:p>
          <a:p>
            <a:r>
              <a:rPr lang="it-IT" sz="1200" dirty="0"/>
              <a:t>Rev.  1</a:t>
            </a:r>
          </a:p>
          <a:p>
            <a:r>
              <a:rPr lang="it-IT" sz="1200" dirty="0"/>
              <a:t>Data 28/06/2017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5220074" y="6381330"/>
            <a:ext cx="1152128" cy="365125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515E4E4-1AEA-471C-8975-4319C7352A3F}" type="datetime4">
              <a:rPr lang="en-GB" smtClean="0"/>
              <a:pPr/>
              <a:t>05 November 2020</a:t>
            </a:fld>
            <a:endParaRPr lang="en-GB" dirty="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7445" y="6381329"/>
            <a:ext cx="2160340" cy="349250"/>
          </a:xfrm>
        </p:spPr>
        <p:txBody>
          <a:bodyPr>
            <a:normAutofit/>
          </a:bodyPr>
          <a:lstStyle>
            <a:lvl1pPr marL="0" indent="0">
              <a:buNone/>
              <a:defRPr sz="1200" b="1" baseline="0"/>
            </a:lvl1pPr>
            <a:lvl5pPr>
              <a:defRPr/>
            </a:lvl5pPr>
          </a:lstStyle>
          <a:p>
            <a:pPr lvl="0"/>
            <a:r>
              <a:rPr lang="it-IT" dirty="0"/>
              <a:t>Flusso Gestione Offerte Italia</a:t>
            </a:r>
            <a:endParaRPr lang="en-GB" dirty="0"/>
          </a:p>
        </p:txBody>
      </p:sp>
      <p:cxnSp>
        <p:nvCxnSpPr>
          <p:cNvPr id="22" name="Connettore 1 21"/>
          <p:cNvCxnSpPr/>
          <p:nvPr userDrawn="1"/>
        </p:nvCxnSpPr>
        <p:spPr>
          <a:xfrm>
            <a:off x="2843808" y="6309321"/>
            <a:ext cx="0" cy="4498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 userDrawn="1"/>
        </p:nvCxnSpPr>
        <p:spPr>
          <a:xfrm>
            <a:off x="4860032" y="6309320"/>
            <a:ext cx="0" cy="4498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 userDrawn="1"/>
        </p:nvCxnSpPr>
        <p:spPr>
          <a:xfrm>
            <a:off x="6732239" y="6309319"/>
            <a:ext cx="0" cy="4498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457200" y="260696"/>
            <a:ext cx="8146800" cy="432000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 dirty="0"/>
              <a:t>Fare clic per modificare lo stile del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75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8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910C-6AAB-47CA-9351-61E23E2E1484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A4FE-20F7-4E6C-811D-8954617F46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13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8BF4-25C6-4E24-A2B9-1E91F2F5A1FB}" type="datetime4">
              <a:rPr lang="en-GB" smtClean="0"/>
              <a:t>05 November 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‹#›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22E0-1493-4E89-96C5-209DB3EA490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8" r:id="rId6"/>
    <p:sldLayoutId id="2147483659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17097" y="751140"/>
            <a:ext cx="2016224" cy="18159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Bahnschrift"/>
              </a:rPr>
              <a:t>CRISTIAN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Bahnschrift"/>
              </a:rPr>
              <a:t>PARAVANO</a:t>
            </a:r>
            <a:endParaRPr lang="it-IT" sz="1000" dirty="0">
              <a:solidFill>
                <a:schemeClr val="bg1"/>
              </a:solidFill>
              <a:latin typeface="Bahnschrift"/>
            </a:endParaRPr>
          </a:p>
          <a:p>
            <a:pPr algn="ctr"/>
            <a:endParaRPr lang="it-IT" sz="800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 rot="16200000">
            <a:off x="-240955" y="1449562"/>
            <a:ext cx="1980115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PEOPLE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4" t="57883" r="41943" b="28145"/>
          <a:stretch/>
        </p:blipFill>
        <p:spPr bwMode="auto">
          <a:xfrm>
            <a:off x="6588224" y="292346"/>
            <a:ext cx="1259633" cy="76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dtaddio\Documents\DOCUMENTI\CERTIFICAZIONE E COD ETICO\CODICE ETICO\DEFINITIVI\logo_astucc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663665" cy="6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2"/>
          <p:cNvSpPr/>
          <p:nvPr/>
        </p:nvSpPr>
        <p:spPr>
          <a:xfrm>
            <a:off x="3214529" y="1199550"/>
            <a:ext cx="5905306" cy="59093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just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BIO: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49 years old – two children.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Degree In Computer Science – 1996.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Master MBA – 2006.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Master BBS MBA Sustainability &amp; Innovation –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Many labor experiences in consultancy and manufacturing multinational companies as ICT/Organization field.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Director since 2001 starting from consultancy to logistic and manufacturing companies.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Gatto Group Since 2008 with different roles. Currently Group Operations Director.</a:t>
            </a:r>
          </a:p>
          <a:p>
            <a:pPr lvl="0" algn="just"/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lvl="0" algn="just"/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175BD3A-B6F1-44F3-90C7-EFCDE8B6D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8" y="2710169"/>
            <a:ext cx="2736304" cy="41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17097" y="751140"/>
            <a:ext cx="2016224" cy="18159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Bahnschrift"/>
              </a:rPr>
              <a:t>FRANCESCO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Bahnschrift"/>
              </a:rPr>
              <a:t>FULLONE</a:t>
            </a:r>
            <a:endParaRPr lang="it-IT" sz="1000" dirty="0">
              <a:solidFill>
                <a:schemeClr val="bg1"/>
              </a:solidFill>
              <a:latin typeface="Bahnschrift"/>
            </a:endParaRPr>
          </a:p>
          <a:p>
            <a:pPr algn="ctr"/>
            <a:endParaRPr lang="it-IT" sz="800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 rot="16200000">
            <a:off x="-240955" y="1449562"/>
            <a:ext cx="1980115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PEOPLE</a:t>
            </a:r>
          </a:p>
        </p:txBody>
      </p:sp>
      <p:sp>
        <p:nvSpPr>
          <p:cNvPr id="11" name="Rettangolo 2"/>
          <p:cNvSpPr/>
          <p:nvPr/>
        </p:nvSpPr>
        <p:spPr>
          <a:xfrm>
            <a:off x="3491230" y="1510573"/>
            <a:ext cx="5200819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just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BIO: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43 years old – two children.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Degree In Computer Science – 2003.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Master BBS MBA Sustainability &amp; Innovation –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Entrepreneur in ITC since 1999, Startup advisor and investor since 2008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Public speaker and IT Conference Organizer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Currently Founder Institute’s Director and Freelance consultant in Business and Sustainability Design</a:t>
            </a:r>
          </a:p>
          <a:p>
            <a:pPr lvl="0" algn="just"/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</p:txBody>
      </p:sp>
      <p:pic>
        <p:nvPicPr>
          <p:cNvPr id="3" name="BV fullo 3 (trascinato).pdf" descr="BV fullo 3 (trascinato).pdf">
            <a:extLst>
              <a:ext uri="{FF2B5EF4-FFF2-40B4-BE49-F238E27FC236}">
                <a16:creationId xmlns:a16="http://schemas.microsoft.com/office/drawing/2014/main" id="{2318C2D5-268F-4435-BA72-BEBA6D981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4" t="3100" r="46736" b="3100"/>
          <a:stretch/>
        </p:blipFill>
        <p:spPr>
          <a:xfrm>
            <a:off x="6353951" y="337788"/>
            <a:ext cx="594313" cy="71494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BE600B-83F9-49E7-BB7F-8D16781223A0}"/>
              </a:ext>
            </a:extLst>
          </p:cNvPr>
          <p:cNvSpPr txBox="1"/>
          <p:nvPr/>
        </p:nvSpPr>
        <p:spPr>
          <a:xfrm>
            <a:off x="6948264" y="337788"/>
            <a:ext cx="201622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Francesco Fullone</a:t>
            </a:r>
          </a:p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business &amp; sustainability designer</a:t>
            </a:r>
          </a:p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https://linkedin.com/in/fullo</a:t>
            </a:r>
            <a:endParaRPr lang="it-IT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C906F96-9007-4BB2-94FE-00B5C2E691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12277"/>
          <a:stretch/>
        </p:blipFill>
        <p:spPr>
          <a:xfrm>
            <a:off x="552979" y="2649170"/>
            <a:ext cx="2944459" cy="39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180977" y="548680"/>
            <a:ext cx="2016224" cy="18159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>
                <a:solidFill>
                  <a:schemeClr val="bg1"/>
                </a:solidFill>
                <a:latin typeface="Bahnschrift"/>
              </a:rPr>
              <a:t>VALENTINA</a:t>
            </a:r>
          </a:p>
          <a:p>
            <a:pPr algn="ctr"/>
            <a:r>
              <a:rPr lang="it-IT" sz="2600" dirty="0">
                <a:solidFill>
                  <a:schemeClr val="bg1"/>
                </a:solidFill>
                <a:latin typeface="Bahnschrift"/>
              </a:rPr>
              <a:t>RIDOLFI</a:t>
            </a:r>
          </a:p>
          <a:p>
            <a:pPr algn="ctr"/>
            <a:endParaRPr lang="it-IT" sz="800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 rot="16200000">
            <a:off x="-317889" y="1247102"/>
            <a:ext cx="1980115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PEOPLE</a:t>
            </a:r>
          </a:p>
        </p:txBody>
      </p:sp>
      <p:sp>
        <p:nvSpPr>
          <p:cNvPr id="11" name="Rettangolo 2"/>
          <p:cNvSpPr/>
          <p:nvPr/>
        </p:nvSpPr>
        <p:spPr>
          <a:xfrm>
            <a:off x="3950279" y="685486"/>
            <a:ext cx="5200819" cy="67403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just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BIO: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51 years old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Degree in Art and  Literature – 1997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Master in EU project and financial management, Venice University </a:t>
            </a:r>
            <a:r>
              <a:rPr lang="en-US">
                <a:solidFill>
                  <a:schemeClr val="tx2">
                    <a:lumMod val="75000"/>
                  </a:schemeClr>
                </a:solidFill>
                <a:latin typeface="Bahnschrift"/>
              </a:rPr>
              <a:t>– 2006</a:t>
            </a: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Master in Sustainability and Business Innovation BBS - 2020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Since 2001 Executive Responsible within  consulting companies working for Public and Private Sector in the field of town and territorial planning and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Since 2013, Coordinator at Rimini Strategic Plan Agency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Since 2018, Board Member at Italian Exhibition Group spa and, since 2020, Board Member at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Bahnschrift"/>
              </a:rPr>
              <a:t>UniRimini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 spa </a:t>
            </a:r>
          </a:p>
          <a:p>
            <a:pPr lvl="0" algn="just"/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lvl="0" algn="just"/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A78DBF4-B3CC-4FE2-9F51-457C805F8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Immagine 14" descr="Immagine che contiene persona, donna, tenendo, tavolo&#10;&#10;Descrizione generata automaticamente">
            <a:extLst>
              <a:ext uri="{FF2B5EF4-FFF2-40B4-BE49-F238E27FC236}">
                <a16:creationId xmlns:a16="http://schemas.microsoft.com/office/drawing/2014/main" id="{070C8C80-0848-4623-8FA3-D4D4233EC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8" y="2446710"/>
            <a:ext cx="3182301" cy="4366665"/>
          </a:xfrm>
          <a:prstGeom prst="rect">
            <a:avLst/>
          </a:prstGeom>
        </p:spPr>
      </p:pic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FE83D3-2997-4DB9-A9F7-C0B7B87B3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39" y="102920"/>
            <a:ext cx="970943" cy="5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17097" y="751140"/>
            <a:ext cx="2016224" cy="18159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Bahnschrift"/>
              </a:rPr>
              <a:t>GIORGIA</a:t>
            </a:r>
          </a:p>
          <a:p>
            <a:pPr algn="ctr"/>
            <a:r>
              <a:rPr lang="it-IT" sz="2400">
                <a:solidFill>
                  <a:schemeClr val="bg1"/>
                </a:solidFill>
                <a:latin typeface="Bahnschrift"/>
              </a:rPr>
              <a:t>STANCARI</a:t>
            </a:r>
            <a:endParaRPr lang="it-IT" sz="1000" dirty="0">
              <a:solidFill>
                <a:schemeClr val="bg1"/>
              </a:solidFill>
              <a:latin typeface="Bahnschrift"/>
            </a:endParaRPr>
          </a:p>
          <a:p>
            <a:pPr algn="ctr"/>
            <a:endParaRPr lang="it-IT" sz="800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 rot="16200000">
            <a:off x="-240955" y="1449562"/>
            <a:ext cx="1980115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PEOPLE</a:t>
            </a:r>
          </a:p>
        </p:txBody>
      </p:sp>
      <p:sp>
        <p:nvSpPr>
          <p:cNvPr id="11" name="Rettangolo 2"/>
          <p:cNvSpPr/>
          <p:nvPr/>
        </p:nvSpPr>
        <p:spPr>
          <a:xfrm>
            <a:off x="3491230" y="1510573"/>
            <a:ext cx="5200819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just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BIO: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41 years old – two children.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Degree In Management and Engineering – 2004.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Master BBS MBA for Business Innovation Design – 2020.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2004 Ferrari spa, Project Manager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Gruppo HERA since 2005, Environmental Services.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Actually Processes and Digital Innovation Manager for the Environmental Services Business Unit.</a:t>
            </a:r>
          </a:p>
          <a:p>
            <a:pPr lvl="0" algn="just"/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</p:txBody>
      </p:sp>
      <p:pic>
        <p:nvPicPr>
          <p:cNvPr id="3" name="Immagine 2" descr="Immagine che contiene testo, persona, parete, interni&#10;&#10;Descrizione generata automaticamente">
            <a:extLst>
              <a:ext uri="{FF2B5EF4-FFF2-40B4-BE49-F238E27FC236}">
                <a16:creationId xmlns:a16="http://schemas.microsoft.com/office/drawing/2014/main" id="{46CF9062-73EB-42BB-BDD4-A0DD0206B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7"/>
          <a:stretch/>
        </p:blipFill>
        <p:spPr>
          <a:xfrm>
            <a:off x="656838" y="2649171"/>
            <a:ext cx="2880000" cy="4020190"/>
          </a:xfrm>
          <a:prstGeom prst="rect">
            <a:avLst/>
          </a:prstGeom>
        </p:spPr>
      </p:pic>
      <p:pic>
        <p:nvPicPr>
          <p:cNvPr id="6" name="Immagine 5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19E328C8-7491-4932-886F-F839C1CAF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54124"/>
            <a:ext cx="1671777" cy="6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8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17097" y="751140"/>
            <a:ext cx="2016224" cy="18159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Bahnschrift"/>
              </a:rPr>
              <a:t>LINDA BOTTA</a:t>
            </a:r>
            <a:endParaRPr lang="it-IT" sz="1000" dirty="0">
              <a:solidFill>
                <a:schemeClr val="bg1"/>
              </a:solidFill>
              <a:latin typeface="Bahnschrift"/>
            </a:endParaRPr>
          </a:p>
          <a:p>
            <a:pPr algn="ctr"/>
            <a:endParaRPr lang="it-IT" sz="800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 rot="16200000">
            <a:off x="-240955" y="1449562"/>
            <a:ext cx="1980115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PEOPLE</a:t>
            </a:r>
          </a:p>
        </p:txBody>
      </p:sp>
      <p:sp>
        <p:nvSpPr>
          <p:cNvPr id="11" name="Rettangolo 2"/>
          <p:cNvSpPr/>
          <p:nvPr/>
        </p:nvSpPr>
        <p:spPr>
          <a:xfrm>
            <a:off x="3491230" y="1510573"/>
            <a:ext cx="5200819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just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BIO: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44 years old.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Degree In Mathematics - 2000.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Master MBA – 2005.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2000-2005 consultant in the telecommunication market: CRM and web capabilities.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2006-2012 Brand Manager in FMCG market.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2012-2018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Bahnschrift"/>
              </a:rPr>
              <a:t>HERAmbiente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 Head of Marketing.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2018 Aliplast Head of Operations.</a:t>
            </a:r>
          </a:p>
        </p:txBody>
      </p:sp>
      <p:pic>
        <p:nvPicPr>
          <p:cNvPr id="4" name="Immagine 3" descr="Immagine che contiene persona, uomo, inpiedi, tenendo&#10;&#10;Descrizione generata automaticamente">
            <a:extLst>
              <a:ext uri="{FF2B5EF4-FFF2-40B4-BE49-F238E27FC236}">
                <a16:creationId xmlns:a16="http://schemas.microsoft.com/office/drawing/2014/main" id="{605F2508-268B-4B64-A4D0-1B0D023630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43608" y="2564904"/>
            <a:ext cx="1740949" cy="426774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E754B8C-C2C8-47CE-BBAD-4C749984A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29" y="751139"/>
            <a:ext cx="1940499" cy="50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EA13B16-3BA8-43B4-AF6B-8B8579DE71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21148"/>
            <a:ext cx="1803510" cy="53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17097" y="751140"/>
            <a:ext cx="2016224" cy="18159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Bahnschrift"/>
              </a:rPr>
              <a:t>ALESSANDRO</a:t>
            </a:r>
          </a:p>
          <a:p>
            <a:pPr algn="ctr"/>
            <a:r>
              <a:rPr lang="it-IT" sz="3200" dirty="0">
                <a:solidFill>
                  <a:schemeClr val="bg1"/>
                </a:solidFill>
                <a:latin typeface="Bahnschrift"/>
              </a:rPr>
              <a:t>FIER</a:t>
            </a:r>
            <a:endParaRPr lang="it-IT" sz="1000" dirty="0">
              <a:solidFill>
                <a:schemeClr val="bg1"/>
              </a:solidFill>
              <a:latin typeface="Bahnschrift"/>
            </a:endParaRPr>
          </a:p>
          <a:p>
            <a:pPr algn="ctr"/>
            <a:endParaRPr lang="it-IT" sz="800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 rot="16200000">
            <a:off x="-240955" y="1449562"/>
            <a:ext cx="1980115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PEOPLE</a:t>
            </a:r>
          </a:p>
        </p:txBody>
      </p:sp>
      <p:sp>
        <p:nvSpPr>
          <p:cNvPr id="11" name="Rettangolo 2"/>
          <p:cNvSpPr/>
          <p:nvPr/>
        </p:nvSpPr>
        <p:spPr>
          <a:xfrm>
            <a:off x="3491230" y="1510573"/>
            <a:ext cx="5200819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just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BIO: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27 years 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Degree In Economics – 2015.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Master In Entrepreneurship – 2019.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Previous experience in strategy consulting, focus on FMCG and retail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Joined Rougj in 2017, currently Deputy Marketing Director and Country Manager France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lvl="0" algn="just"/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lvl="0" algn="just"/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4FA775-1CB2-4696-A9F2-F7F036C2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44" y="319344"/>
            <a:ext cx="2648691" cy="69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Immagine che contiene persona, uomo, interni, tuta&#10;&#10;Descrizione generata automaticamente">
            <a:extLst>
              <a:ext uri="{FF2B5EF4-FFF2-40B4-BE49-F238E27FC236}">
                <a16:creationId xmlns:a16="http://schemas.microsoft.com/office/drawing/2014/main" id="{1D3D7245-D2DC-4EC7-8C11-7E3A48FD45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9755" r="36000" b="23751"/>
          <a:stretch/>
        </p:blipFill>
        <p:spPr>
          <a:xfrm>
            <a:off x="706017" y="2825646"/>
            <a:ext cx="2677984" cy="37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17097" y="751140"/>
            <a:ext cx="2016224" cy="18159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Bahnschrift"/>
              </a:rPr>
              <a:t>FLAVIANO 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  <a:latin typeface="Bahnschrift"/>
              </a:rPr>
              <a:t>CELASCHI</a:t>
            </a:r>
            <a:endParaRPr lang="it-IT" sz="1000" dirty="0">
              <a:solidFill>
                <a:schemeClr val="bg1"/>
              </a:solidFill>
              <a:latin typeface="Bahnschrift"/>
            </a:endParaRPr>
          </a:p>
          <a:p>
            <a:pPr algn="ctr"/>
            <a:endParaRPr lang="it-IT" sz="800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 rot="16200000">
            <a:off x="-240955" y="1449562"/>
            <a:ext cx="1980115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PEOPLE</a:t>
            </a:r>
          </a:p>
        </p:txBody>
      </p:sp>
      <p:sp>
        <p:nvSpPr>
          <p:cNvPr id="11" name="Rettangolo 2"/>
          <p:cNvSpPr/>
          <p:nvPr/>
        </p:nvSpPr>
        <p:spPr>
          <a:xfrm>
            <a:off x="3403629" y="752564"/>
            <a:ext cx="5200819" cy="609397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just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BIO:</a:t>
            </a:r>
          </a:p>
          <a:p>
            <a:pPr lvl="0" algn="just"/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lvl="0" algn="just"/>
            <a:r>
              <a:rPr lang="it-IT" sz="1600" dirty="0"/>
              <a:t>Professore ordinario di Disegno industriale all'Università di Bologna.</a:t>
            </a:r>
          </a:p>
          <a:p>
            <a:pPr lvl="0" algn="just"/>
            <a:br>
              <a:rPr lang="it-IT" sz="1600" dirty="0"/>
            </a:br>
            <a:r>
              <a:rPr lang="it-IT" sz="1600" dirty="0"/>
              <a:t>Cofondatore e primo direttore del Dipartimento di Design del Politecnico di Milano e del consorzio di ricerca </a:t>
            </a:r>
            <a:r>
              <a:rPr lang="it-IT" sz="1600" dirty="0" err="1"/>
              <a:t>POLI.design</a:t>
            </a:r>
            <a:r>
              <a:rPr lang="it-IT" sz="1600" dirty="0"/>
              <a:t>.</a:t>
            </a:r>
          </a:p>
          <a:p>
            <a:pPr lvl="0" algn="just"/>
            <a:br>
              <a:rPr lang="it-IT" sz="1600" dirty="0"/>
            </a:br>
            <a:r>
              <a:rPr lang="it-IT" sz="1600" dirty="0"/>
              <a:t>Tra il 2004 e il 2008 ha insegnato al Politecnico di Torino dove è stato Pro-Rettore.</a:t>
            </a:r>
            <a:br>
              <a:rPr lang="it-IT" sz="1600" dirty="0"/>
            </a:br>
            <a:r>
              <a:rPr lang="it-IT" sz="1600" dirty="0"/>
              <a:t>Dal 2004 si occupa d'internazionalizzazione del design. Ha insegnato e fatto ricerca in Brasile, Messico, Repubblica Popolare Cinese, Argentina, India, Stati Uniti.</a:t>
            </a:r>
          </a:p>
          <a:p>
            <a:pPr lvl="0" algn="just"/>
            <a:br>
              <a:rPr lang="it-IT" sz="1600" dirty="0"/>
            </a:br>
            <a:r>
              <a:rPr lang="it-IT" sz="1600" dirty="0"/>
              <a:t>Nel 2008 ha fondato la Rete Latina del Design dei Processi, organizzazione che raduna oltre 50 professori e ricercatori di università europee e americane.</a:t>
            </a:r>
          </a:p>
          <a:p>
            <a:pPr lvl="0" algn="just"/>
            <a:br>
              <a:rPr lang="it-IT" sz="1600" dirty="0"/>
            </a:br>
            <a:r>
              <a:rPr lang="it-IT" sz="1600" dirty="0"/>
              <a:t>Si occupa d'innovazione trainata dal design e d'innovazione dei processi creativi.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DC0DCD3-5076-4F23-B796-E9F9D8D63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54639"/>
            <a:ext cx="1152174" cy="496501"/>
          </a:xfrm>
          <a:prstGeom prst="rect">
            <a:avLst/>
          </a:prstGeom>
        </p:spPr>
      </p:pic>
      <p:pic>
        <p:nvPicPr>
          <p:cNvPr id="1026" name="Picture 2" descr="Foto del docente">
            <a:extLst>
              <a:ext uri="{FF2B5EF4-FFF2-40B4-BE49-F238E27FC236}">
                <a16:creationId xmlns:a16="http://schemas.microsoft.com/office/drawing/2014/main" id="{AA53F512-86DE-4D6E-9A64-D794CC8A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53" y="2708920"/>
            <a:ext cx="2304256" cy="394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17097" y="751140"/>
            <a:ext cx="2016224" cy="18159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Bahnschrift"/>
              </a:rPr>
              <a:t>MATTEO </a:t>
            </a:r>
          </a:p>
          <a:p>
            <a:pPr algn="ctr"/>
            <a:r>
              <a:rPr lang="it-IT" sz="2800" dirty="0">
                <a:solidFill>
                  <a:schemeClr val="bg1"/>
                </a:solidFill>
                <a:latin typeface="Bahnschrift"/>
              </a:rPr>
              <a:t>MURA</a:t>
            </a:r>
            <a:endParaRPr lang="it-IT" sz="1000" dirty="0">
              <a:solidFill>
                <a:schemeClr val="bg1"/>
              </a:solidFill>
              <a:latin typeface="Bahnschrift"/>
            </a:endParaRPr>
          </a:p>
          <a:p>
            <a:pPr algn="ctr"/>
            <a:endParaRPr lang="it-IT" sz="800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 rot="16200000">
            <a:off x="-240955" y="1449562"/>
            <a:ext cx="1980115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PEOPLE</a:t>
            </a:r>
          </a:p>
        </p:txBody>
      </p:sp>
      <p:sp>
        <p:nvSpPr>
          <p:cNvPr id="11" name="Rettangolo 2"/>
          <p:cNvSpPr/>
          <p:nvPr/>
        </p:nvSpPr>
        <p:spPr>
          <a:xfrm>
            <a:off x="3403629" y="752564"/>
            <a:ext cx="5200819" cy="609397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just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ahnschrift"/>
              </a:rPr>
              <a:t>BIO:</a:t>
            </a:r>
          </a:p>
          <a:p>
            <a:pPr lvl="0" algn="just"/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  <a:p>
            <a:r>
              <a:rPr lang="it-IT" sz="1600" dirty="0"/>
              <a:t>PhD, è Professore Associato in Ingegneria Economico-Gestionale presso il Dipartimento di Scienze Aziendali dell’Università di Bologna, Visiting Fellow presso il Centre for Business Performance della </a:t>
            </a:r>
            <a:r>
              <a:rPr lang="it-IT" sz="1600" dirty="0" err="1"/>
              <a:t>Cranfield</a:t>
            </a:r>
            <a:r>
              <a:rPr lang="it-IT" sz="1600" dirty="0"/>
              <a:t> School of Management e </a:t>
            </a:r>
            <a:r>
              <a:rPr lang="it-IT" sz="1600" dirty="0" err="1"/>
              <a:t>Teaching</a:t>
            </a:r>
            <a:r>
              <a:rPr lang="it-IT" sz="1600" dirty="0"/>
              <a:t> Associate presso la Warwick Business School. </a:t>
            </a:r>
          </a:p>
          <a:p>
            <a:endParaRPr lang="it-IT" sz="1600" dirty="0"/>
          </a:p>
          <a:p>
            <a:r>
              <a:rPr lang="it-IT" sz="1600" dirty="0"/>
              <a:t>E’ Direttore del Global MBA in Green Energy and </a:t>
            </a:r>
            <a:r>
              <a:rPr lang="it-IT" sz="1600" dirty="0" err="1"/>
              <a:t>Sustainable</a:t>
            </a:r>
            <a:r>
              <a:rPr lang="it-IT" sz="1600" dirty="0"/>
              <a:t> Business e </a:t>
            </a:r>
            <a:r>
              <a:rPr lang="it-IT" sz="1600" b="1" dirty="0"/>
              <a:t>dell’Executive Master in </a:t>
            </a:r>
            <a:r>
              <a:rPr lang="it-IT" sz="1600" b="1" dirty="0" err="1"/>
              <a:t>Sustainability</a:t>
            </a:r>
            <a:r>
              <a:rPr lang="it-IT" sz="1600" b="1" dirty="0"/>
              <a:t> and Business Innovation presso Bologna Business School. </a:t>
            </a:r>
          </a:p>
          <a:p>
            <a:endParaRPr lang="it-IT" sz="1600" dirty="0"/>
          </a:p>
          <a:p>
            <a:r>
              <a:rPr lang="it-IT" sz="1600" dirty="0"/>
              <a:t>La sua attività di ricerca si focalizza su transizione industriale verso la sostenibilità e sullo sviluppo di metriche per la misurazione della sostenibilità nelle imprese.</a:t>
            </a:r>
          </a:p>
          <a:p>
            <a:endParaRPr lang="it-IT" sz="1600" dirty="0"/>
          </a:p>
          <a:p>
            <a:r>
              <a:rPr lang="it-IT" sz="1600" dirty="0"/>
              <a:t>Collabora con centri di ricerca in UK, Svizzera e Brasile e coordina progetti di ricerca finanziati dall’Unione Europea e da importanti gruppi aziendali italiani. 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  <a:latin typeface="Bahnschrif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DC0DCD3-5076-4F23-B796-E9F9D8D63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54639"/>
            <a:ext cx="1152174" cy="496501"/>
          </a:xfrm>
          <a:prstGeom prst="rect">
            <a:avLst/>
          </a:prstGeom>
        </p:spPr>
      </p:pic>
      <p:pic>
        <p:nvPicPr>
          <p:cNvPr id="2050" name="Picture 2" descr="Foto del docente">
            <a:extLst>
              <a:ext uri="{FF2B5EF4-FFF2-40B4-BE49-F238E27FC236}">
                <a16:creationId xmlns:a16="http://schemas.microsoft.com/office/drawing/2014/main" id="{3B92901B-B39B-438D-A6E8-CE2F1D4C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63" y="3039463"/>
            <a:ext cx="2359536" cy="306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8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1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12218</TotalTime>
  <Words>638</Words>
  <Application>Microsoft Office PowerPoint</Application>
  <PresentationFormat>Presentazione su schermo (4:3)</PresentationFormat>
  <Paragraphs>129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Bahnschrift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corsatti</dc:creator>
  <cp:lastModifiedBy>Stancari Giorgia</cp:lastModifiedBy>
  <cp:revision>1220</cp:revision>
  <cp:lastPrinted>2017-09-15T11:43:32Z</cp:lastPrinted>
  <dcterms:created xsi:type="dcterms:W3CDTF">2011-10-10T15:08:58Z</dcterms:created>
  <dcterms:modified xsi:type="dcterms:W3CDTF">2020-11-05T09:05:18Z</dcterms:modified>
</cp:coreProperties>
</file>